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256" r:id="rId2"/>
    <p:sldId id="271" r:id="rId3"/>
    <p:sldId id="283" r:id="rId4"/>
    <p:sldId id="284" r:id="rId5"/>
    <p:sldId id="285" r:id="rId6"/>
    <p:sldId id="277" r:id="rId7"/>
    <p:sldId id="276" r:id="rId8"/>
    <p:sldId id="275" r:id="rId9"/>
    <p:sldId id="274" r:id="rId10"/>
    <p:sldId id="288" r:id="rId11"/>
    <p:sldId id="273" r:id="rId12"/>
    <p:sldId id="287" r:id="rId13"/>
    <p:sldId id="280" r:id="rId14"/>
    <p:sldId id="291" r:id="rId15"/>
    <p:sldId id="281" r:id="rId16"/>
    <p:sldId id="286" r:id="rId17"/>
    <p:sldId id="290" r:id="rId18"/>
    <p:sldId id="292" r:id="rId19"/>
    <p:sldId id="270" r:id="rId20"/>
  </p:sldIdLst>
  <p:sldSz cx="10693400" cy="7562850"/>
  <p:notesSz cx="987425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70" userDrawn="1">
          <p15:clr>
            <a:srgbClr val="A4A3A4"/>
          </p15:clr>
        </p15:guide>
        <p15:guide id="2" pos="3156" userDrawn="1">
          <p15:clr>
            <a:srgbClr val="A4A3A4"/>
          </p15:clr>
        </p15:guide>
        <p15:guide id="3" orient="horz" pos="2160">
          <p15:clr>
            <a:srgbClr val="A4A3A4"/>
          </p15:clr>
        </p15:guide>
        <p15:guide id="4" pos="311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610" autoAdjust="0"/>
    <p:restoredTop sz="94686" autoAdjust="0"/>
  </p:normalViewPr>
  <p:slideViewPr>
    <p:cSldViewPr>
      <p:cViewPr varScale="1">
        <p:scale>
          <a:sx n="81" d="100"/>
          <a:sy n="81" d="100"/>
        </p:scale>
        <p:origin x="1332" y="114"/>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1886" y="-101"/>
      </p:cViewPr>
      <p:guideLst>
        <p:guide orient="horz" pos="2170"/>
        <p:guide pos="3156"/>
        <p:guide orient="horz" pos="2160"/>
        <p:guide pos="31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279301" cy="343513"/>
          </a:xfrm>
          <a:prstGeom prst="rect">
            <a:avLst/>
          </a:prstGeom>
        </p:spPr>
        <p:txBody>
          <a:bodyPr vert="horz" lIns="88254" tIns="44127" rIns="88254" bIns="44127" rtlCol="0"/>
          <a:lstStyle>
            <a:lvl1pPr algn="l">
              <a:defRPr sz="1200"/>
            </a:lvl1pPr>
          </a:lstStyle>
          <a:p>
            <a:endParaRPr lang="fr-FR"/>
          </a:p>
        </p:txBody>
      </p:sp>
      <p:sp>
        <p:nvSpPr>
          <p:cNvPr id="3" name="Espace réservé de la date 2"/>
          <p:cNvSpPr>
            <a:spLocks noGrp="1"/>
          </p:cNvSpPr>
          <p:nvPr>
            <p:ph type="dt" sz="quarter" idx="1"/>
          </p:nvPr>
        </p:nvSpPr>
        <p:spPr>
          <a:xfrm>
            <a:off x="5593418" y="0"/>
            <a:ext cx="4279301" cy="343513"/>
          </a:xfrm>
          <a:prstGeom prst="rect">
            <a:avLst/>
          </a:prstGeom>
        </p:spPr>
        <p:txBody>
          <a:bodyPr vert="horz" lIns="88254" tIns="44127" rIns="88254" bIns="44127" rtlCol="0"/>
          <a:lstStyle>
            <a:lvl1pPr algn="r">
              <a:defRPr sz="1200"/>
            </a:lvl1pPr>
          </a:lstStyle>
          <a:p>
            <a:fld id="{1865D47B-FC5C-445E-8CF1-21027F3C89CF}" type="datetimeFigureOut">
              <a:rPr lang="fr-FR" smtClean="0"/>
              <a:pPr/>
              <a:t>06/02/2023</a:t>
            </a:fld>
            <a:endParaRPr lang="fr-FR"/>
          </a:p>
        </p:txBody>
      </p:sp>
      <p:sp>
        <p:nvSpPr>
          <p:cNvPr id="4" name="Espace réservé du pied de page 3"/>
          <p:cNvSpPr>
            <a:spLocks noGrp="1"/>
          </p:cNvSpPr>
          <p:nvPr>
            <p:ph type="ftr" sz="quarter" idx="2"/>
          </p:nvPr>
        </p:nvSpPr>
        <p:spPr>
          <a:xfrm>
            <a:off x="1" y="6514487"/>
            <a:ext cx="4279301" cy="341980"/>
          </a:xfrm>
          <a:prstGeom prst="rect">
            <a:avLst/>
          </a:prstGeom>
        </p:spPr>
        <p:txBody>
          <a:bodyPr vert="horz" lIns="88254" tIns="44127" rIns="88254" bIns="4412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93418" y="6514487"/>
            <a:ext cx="4279301" cy="341980"/>
          </a:xfrm>
          <a:prstGeom prst="rect">
            <a:avLst/>
          </a:prstGeom>
        </p:spPr>
        <p:txBody>
          <a:bodyPr vert="horz" lIns="88254" tIns="44127" rIns="88254" bIns="44127" rtlCol="0" anchor="b"/>
          <a:lstStyle>
            <a:lvl1pPr algn="r">
              <a:defRPr sz="1200"/>
            </a:lvl1pPr>
          </a:lstStyle>
          <a:p>
            <a:fld id="{87FC65E1-EA2A-4992-99F4-42B261D568B7}" type="slidenum">
              <a:rPr lang="fr-FR" smtClean="0"/>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4278940" cy="342612"/>
          </a:xfrm>
          <a:prstGeom prst="rect">
            <a:avLst/>
          </a:prstGeom>
        </p:spPr>
        <p:txBody>
          <a:bodyPr vert="horz" lIns="83788" tIns="41895" rIns="83788" bIns="41895" rtlCol="0"/>
          <a:lstStyle>
            <a:lvl1pPr algn="l">
              <a:defRPr sz="1100"/>
            </a:lvl1pPr>
          </a:lstStyle>
          <a:p>
            <a:endParaRPr lang="fr-FR"/>
          </a:p>
        </p:txBody>
      </p:sp>
      <p:sp>
        <p:nvSpPr>
          <p:cNvPr id="3" name="Espace réservé de la date 2"/>
          <p:cNvSpPr>
            <a:spLocks noGrp="1"/>
          </p:cNvSpPr>
          <p:nvPr>
            <p:ph type="dt" idx="1"/>
          </p:nvPr>
        </p:nvSpPr>
        <p:spPr>
          <a:xfrm>
            <a:off x="5593846" y="1"/>
            <a:ext cx="4277473" cy="342612"/>
          </a:xfrm>
          <a:prstGeom prst="rect">
            <a:avLst/>
          </a:prstGeom>
        </p:spPr>
        <p:txBody>
          <a:bodyPr vert="horz" lIns="83788" tIns="41895" rIns="83788" bIns="41895" rtlCol="0"/>
          <a:lstStyle>
            <a:lvl1pPr algn="r">
              <a:defRPr sz="1100"/>
            </a:lvl1pPr>
          </a:lstStyle>
          <a:p>
            <a:fld id="{86988800-022B-47AC-8851-D4951B6B76E4}" type="datetimeFigureOut">
              <a:rPr lang="fr-FR" smtClean="0"/>
              <a:pPr/>
              <a:t>06/02/2023</a:t>
            </a:fld>
            <a:endParaRPr lang="fr-FR"/>
          </a:p>
        </p:txBody>
      </p:sp>
      <p:sp>
        <p:nvSpPr>
          <p:cNvPr id="4" name="Espace réservé de l'image des diapositives 3"/>
          <p:cNvSpPr>
            <a:spLocks noGrp="1" noRot="1" noChangeAspect="1"/>
          </p:cNvSpPr>
          <p:nvPr>
            <p:ph type="sldImg" idx="2"/>
          </p:nvPr>
        </p:nvSpPr>
        <p:spPr>
          <a:xfrm>
            <a:off x="3119438" y="514350"/>
            <a:ext cx="3635375" cy="2571750"/>
          </a:xfrm>
          <a:prstGeom prst="rect">
            <a:avLst/>
          </a:prstGeom>
          <a:noFill/>
          <a:ln w="12700">
            <a:solidFill>
              <a:prstClr val="black"/>
            </a:solidFill>
          </a:ln>
        </p:spPr>
        <p:txBody>
          <a:bodyPr vert="horz" lIns="83788" tIns="41895" rIns="83788" bIns="41895" rtlCol="0" anchor="ctr"/>
          <a:lstStyle/>
          <a:p>
            <a:endParaRPr lang="fr-FR"/>
          </a:p>
        </p:txBody>
      </p:sp>
      <p:sp>
        <p:nvSpPr>
          <p:cNvPr id="5" name="Espace réservé des commentaires 4"/>
          <p:cNvSpPr>
            <a:spLocks noGrp="1"/>
          </p:cNvSpPr>
          <p:nvPr>
            <p:ph type="body" sz="quarter" idx="3"/>
          </p:nvPr>
        </p:nvSpPr>
        <p:spPr>
          <a:xfrm>
            <a:off x="988011" y="3257695"/>
            <a:ext cx="7898228" cy="3086387"/>
          </a:xfrm>
          <a:prstGeom prst="rect">
            <a:avLst/>
          </a:prstGeom>
        </p:spPr>
        <p:txBody>
          <a:bodyPr vert="horz" lIns="83788" tIns="41895" rIns="83788" bIns="41895"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513951"/>
            <a:ext cx="4278940" cy="342612"/>
          </a:xfrm>
          <a:prstGeom prst="rect">
            <a:avLst/>
          </a:prstGeom>
        </p:spPr>
        <p:txBody>
          <a:bodyPr vert="horz" lIns="83788" tIns="41895" rIns="83788" bIns="41895"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5593846" y="6513951"/>
            <a:ext cx="4277473" cy="342612"/>
          </a:xfrm>
          <a:prstGeom prst="rect">
            <a:avLst/>
          </a:prstGeom>
        </p:spPr>
        <p:txBody>
          <a:bodyPr vert="horz" lIns="83788" tIns="41895" rIns="83788" bIns="41895" rtlCol="0" anchor="b"/>
          <a:lstStyle>
            <a:lvl1pPr algn="r">
              <a:defRPr sz="1100"/>
            </a:lvl1pPr>
          </a:lstStyle>
          <a:p>
            <a:fld id="{A84E8579-1BA8-4CD4-AD00-A93A550F060D}" type="slidenum">
              <a:rPr lang="fr-FR" smtClean="0"/>
              <a:pPr/>
              <a:t>‹N°›</a:t>
            </a:fld>
            <a:endParaRPr lang="fr-F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82037D1-47E4-4732-B30A-B24C0772E709}" type="datetime1">
              <a:rPr lang="en-US" smtClean="0"/>
              <a:pPr/>
              <a:t>2/6/2023</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A03425-6ADF-4A40-A7D4-549B42C667A8}" type="datetime1">
              <a:rPr lang="en-US" smtClean="0"/>
              <a:pPr/>
              <a:t>2/6/2023</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1579A8C-93B6-4807-8FDA-DB7346309F31}" type="datetime1">
              <a:rPr lang="en-US" smtClean="0"/>
              <a:pPr/>
              <a:t>2/6/2023</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391A0C1-C0F7-40DD-ACD1-9305CA4F6AA5}" type="datetime1">
              <a:rPr lang="en-US" smtClean="0"/>
              <a:pPr/>
              <a:t>2/6/2023</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2237203-CE57-408B-A7F7-5AEC9E10A975}" type="datetime1">
              <a:rPr lang="en-US" smtClean="0"/>
              <a:pPr/>
              <a:t>2/6/2023</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3851020" y="42163"/>
            <a:ext cx="2991358" cy="422275"/>
          </a:xfrm>
          <a:prstGeom prst="rect">
            <a:avLst/>
          </a:prstGeom>
        </p:spPr>
        <p:txBody>
          <a:bodyPr wrap="square" lIns="0" tIns="0" rIns="0" bIns="0">
            <a:spAutoFit/>
          </a:bodyPr>
          <a:lstStyle>
            <a:lvl1pPr>
              <a:defRPr sz="2600" b="1" i="0">
                <a:solidFill>
                  <a:schemeClr val="bg1"/>
                </a:solidFill>
                <a:latin typeface="Carlito"/>
                <a:cs typeface="Carlito"/>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95959" y="6960437"/>
            <a:ext cx="3234054" cy="487679"/>
          </a:xfrm>
          <a:prstGeom prst="rect">
            <a:avLst/>
          </a:prstGeom>
        </p:spPr>
        <p:txBody>
          <a:bodyPr wrap="square" lIns="0" tIns="0" rIns="0" bIns="0">
            <a:spAutoFit/>
          </a:bodyPr>
          <a:lstStyle>
            <a:lvl1pPr>
              <a:defRPr sz="1000" b="1" i="0">
                <a:solidFill>
                  <a:schemeClr val="bg1"/>
                </a:solidFill>
                <a:latin typeface="Carlito"/>
                <a:cs typeface="Carlito"/>
              </a:defRPr>
            </a:lvl1pPr>
          </a:lstStyle>
          <a:p>
            <a:pPr marL="12700">
              <a:lnSpc>
                <a:spcPts val="1045"/>
              </a:lnSpc>
            </a:pPr>
            <a:r>
              <a:rPr lang="fr-FR" spc="-10"/>
              <a:t>GUIDE DE ROUTE GRAND PRIX DU PAYS D'AIX - PUYRICARD  – Coupe de France N1  19 FEVRIER 2022</a:t>
            </a:r>
            <a:endParaRPr spc="-5"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53AD7158-E092-4895-B8C2-76B4E5C72645}" type="datetime1">
              <a:rPr lang="en-US" smtClean="0"/>
              <a:pPr/>
              <a:t>2/6/2023</a:t>
            </a:fld>
            <a:endParaRPr lang="en-US"/>
          </a:p>
        </p:txBody>
      </p:sp>
      <p:sp>
        <p:nvSpPr>
          <p:cNvPr id="6" name="Holder 6"/>
          <p:cNvSpPr>
            <a:spLocks noGrp="1"/>
          </p:cNvSpPr>
          <p:nvPr>
            <p:ph type="sldNum" sz="quarter" idx="7"/>
          </p:nvPr>
        </p:nvSpPr>
        <p:spPr>
          <a:xfrm>
            <a:off x="8065769" y="7243902"/>
            <a:ext cx="459740" cy="203834"/>
          </a:xfrm>
          <a:prstGeom prst="rect">
            <a:avLst/>
          </a:prstGeom>
        </p:spPr>
        <p:txBody>
          <a:bodyPr wrap="square" lIns="0" tIns="0" rIns="0" bIns="0">
            <a:spAutoFit/>
          </a:bodyPr>
          <a:lstStyle>
            <a:lvl1pPr>
              <a:defRPr sz="1000" b="1" i="0">
                <a:solidFill>
                  <a:schemeClr val="bg1"/>
                </a:solidFill>
                <a:latin typeface="Carlito"/>
                <a:cs typeface="Carlito"/>
              </a:defRPr>
            </a:lvl1pPr>
          </a:lstStyle>
          <a:p>
            <a:pPr marL="12700">
              <a:lnSpc>
                <a:spcPct val="100000"/>
              </a:lnSpc>
              <a:spcBef>
                <a:spcPts val="254"/>
              </a:spcBef>
            </a:pPr>
            <a:r>
              <a:rPr spc="-10" dirty="0"/>
              <a:t>Page </a:t>
            </a:r>
            <a:r>
              <a:rPr spc="-5" dirty="0"/>
              <a:t>|</a:t>
            </a:r>
            <a:r>
              <a:rPr spc="-60" dirty="0"/>
              <a:t> </a:t>
            </a:r>
            <a:fld id="{81D60167-4931-47E6-BA6A-407CBD079E47}" type="slidenum">
              <a:rPr spc="-5" dirty="0"/>
              <a:pPr marL="12700">
                <a:lnSpc>
                  <a:spcPct val="100000"/>
                </a:lnSpc>
                <a:spcBef>
                  <a:spcPts val="254"/>
                </a:spcBef>
              </a:pPr>
              <a:t>‹N°›</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0833100" cy="756285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5880100" y="4340733"/>
            <a:ext cx="4724400" cy="1946046"/>
          </a:xfrm>
          <a:prstGeom prst="rect">
            <a:avLst/>
          </a:prstGeom>
        </p:spPr>
        <p:txBody>
          <a:bodyPr vert="horz" wrap="square" lIns="0" tIns="12065" rIns="0" bIns="0" rtlCol="0">
            <a:spAutoFit/>
          </a:bodyPr>
          <a:lstStyle/>
          <a:p>
            <a:pPr marL="639445">
              <a:lnSpc>
                <a:spcPct val="100000"/>
              </a:lnSpc>
              <a:spcBef>
                <a:spcPts val="95"/>
              </a:spcBef>
            </a:pPr>
            <a:r>
              <a:rPr sz="2800" b="1" spc="-10" dirty="0">
                <a:solidFill>
                  <a:srgbClr val="FFFFFF"/>
                </a:solidFill>
                <a:latin typeface="Carlito"/>
                <a:cs typeface="Carlito"/>
              </a:rPr>
              <a:t>COUPE </a:t>
            </a:r>
            <a:r>
              <a:rPr sz="2800" b="1" spc="-5" dirty="0">
                <a:solidFill>
                  <a:srgbClr val="FFFFFF"/>
                </a:solidFill>
                <a:latin typeface="Carlito"/>
                <a:cs typeface="Carlito"/>
              </a:rPr>
              <a:t>DE F</a:t>
            </a:r>
            <a:r>
              <a:rPr lang="fr-FR" sz="2800" b="1" spc="-5" dirty="0">
                <a:solidFill>
                  <a:srgbClr val="FFFFFF"/>
                </a:solidFill>
                <a:latin typeface="Carlito"/>
                <a:cs typeface="Carlito"/>
              </a:rPr>
              <a:t>rance </a:t>
            </a:r>
            <a:r>
              <a:rPr sz="2800" b="1" spc="10" dirty="0">
                <a:solidFill>
                  <a:srgbClr val="FFFFFF"/>
                </a:solidFill>
                <a:latin typeface="Carlito"/>
                <a:cs typeface="Carlito"/>
              </a:rPr>
              <a:t>N1</a:t>
            </a:r>
            <a:endParaRPr sz="2800" dirty="0">
              <a:latin typeface="Carlito"/>
              <a:cs typeface="Carlito"/>
            </a:endParaRPr>
          </a:p>
          <a:p>
            <a:pPr marL="12700" algn="r">
              <a:lnSpc>
                <a:spcPct val="100000"/>
              </a:lnSpc>
              <a:spcBef>
                <a:spcPts val="1810"/>
              </a:spcBef>
            </a:pPr>
            <a:r>
              <a:rPr sz="2000" b="1" spc="-10" dirty="0">
                <a:solidFill>
                  <a:srgbClr val="FFFFFF"/>
                </a:solidFill>
                <a:latin typeface="Carlito"/>
                <a:cs typeface="Carlito"/>
              </a:rPr>
              <a:t>Grand </a:t>
            </a:r>
            <a:r>
              <a:rPr sz="2000" b="1" spc="-5" dirty="0">
                <a:solidFill>
                  <a:srgbClr val="FFFFFF"/>
                </a:solidFill>
                <a:latin typeface="Carlito"/>
                <a:cs typeface="Carlito"/>
              </a:rPr>
              <a:t>Prix </a:t>
            </a:r>
            <a:r>
              <a:rPr lang="fr-FR" sz="2000" b="1" dirty="0">
                <a:solidFill>
                  <a:srgbClr val="FFFFFF"/>
                </a:solidFill>
                <a:latin typeface="Carlito"/>
                <a:cs typeface="Carlito"/>
              </a:rPr>
              <a:t>Du Pays Aix – Puyricard</a:t>
            </a:r>
            <a:endParaRPr lang="fr-FR" sz="2000" b="1" dirty="0">
              <a:latin typeface="Carlito"/>
              <a:cs typeface="Carlito"/>
            </a:endParaRPr>
          </a:p>
          <a:p>
            <a:pPr marL="12700" algn="r">
              <a:lnSpc>
                <a:spcPct val="100000"/>
              </a:lnSpc>
              <a:spcBef>
                <a:spcPts val="1810"/>
              </a:spcBef>
            </a:pPr>
            <a:r>
              <a:rPr sz="1800" spc="-5" dirty="0">
                <a:solidFill>
                  <a:srgbClr val="FFFFFF"/>
                </a:solidFill>
                <a:latin typeface="Carlito"/>
                <a:cs typeface="Carlito"/>
              </a:rPr>
              <a:t>Épreuve </a:t>
            </a:r>
            <a:r>
              <a:rPr sz="1800" dirty="0">
                <a:solidFill>
                  <a:srgbClr val="FFFFFF"/>
                </a:solidFill>
                <a:latin typeface="Carlito"/>
                <a:cs typeface="Carlito"/>
              </a:rPr>
              <a:t>en</a:t>
            </a:r>
            <a:r>
              <a:rPr sz="1800" spc="-70" dirty="0">
                <a:solidFill>
                  <a:srgbClr val="FFFFFF"/>
                </a:solidFill>
                <a:latin typeface="Carlito"/>
                <a:cs typeface="Carlito"/>
              </a:rPr>
              <a:t> </a:t>
            </a:r>
            <a:r>
              <a:rPr sz="1800" spc="-5" dirty="0">
                <a:solidFill>
                  <a:srgbClr val="FFFFFF"/>
                </a:solidFill>
                <a:latin typeface="Carlito"/>
                <a:cs typeface="Carlito"/>
              </a:rPr>
              <a:t>ligne</a:t>
            </a:r>
            <a:endParaRPr sz="1800" dirty="0">
              <a:latin typeface="Carlito"/>
              <a:cs typeface="Carlito"/>
            </a:endParaRPr>
          </a:p>
          <a:p>
            <a:pPr marL="1113155">
              <a:lnSpc>
                <a:spcPct val="100000"/>
              </a:lnSpc>
              <a:spcBef>
                <a:spcPts val="1420"/>
              </a:spcBef>
            </a:pPr>
            <a:r>
              <a:rPr lang="fr-FR" sz="1800" b="1" dirty="0">
                <a:solidFill>
                  <a:srgbClr val="FFFFFF"/>
                </a:solidFill>
                <a:latin typeface="Carlito"/>
                <a:cs typeface="Carlito"/>
              </a:rPr>
              <a:t>18 février 2023  </a:t>
            </a:r>
            <a:r>
              <a:rPr lang="fr-FR" b="1" spc="-35" dirty="0">
                <a:solidFill>
                  <a:srgbClr val="FFFFFF"/>
                </a:solidFill>
                <a:latin typeface="Carlito"/>
                <a:cs typeface="Carlito"/>
              </a:rPr>
              <a:t>Région PACA</a:t>
            </a:r>
            <a:endParaRPr sz="1800" dirty="0">
              <a:latin typeface="Carlito"/>
              <a:cs typeface="Carl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1546"/>
            <a:ext cx="10693400" cy="7561304"/>
          </a:xfrm>
          <a:prstGeom prst="rect">
            <a:avLst/>
          </a:prstGeom>
        </p:spPr>
      </p:pic>
      <p:sp>
        <p:nvSpPr>
          <p:cNvPr id="5" name="object 4"/>
          <p:cNvSpPr txBox="1">
            <a:spLocks/>
          </p:cNvSpPr>
          <p:nvPr/>
        </p:nvSpPr>
        <p:spPr>
          <a:xfrm>
            <a:off x="165100" y="62270"/>
            <a:ext cx="102235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LE  PROFIL  </a:t>
            </a:r>
            <a:endParaRPr kumimoji="0" lang="fr-FR" sz="36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0" name="Image 9" descr="gp+puyricard+2022. profil.png"/>
          <p:cNvPicPr/>
          <p:nvPr/>
        </p:nvPicPr>
        <p:blipFill>
          <a:blip r:embed="rId3" cstate="print"/>
          <a:stretch>
            <a:fillRect/>
          </a:stretch>
        </p:blipFill>
        <p:spPr>
          <a:xfrm>
            <a:off x="317500" y="1114425"/>
            <a:ext cx="10134600" cy="3410585"/>
          </a:xfrm>
          <a:prstGeom prst="rect">
            <a:avLst/>
          </a:prstGeom>
        </p:spPr>
      </p:pic>
      <p:sp>
        <p:nvSpPr>
          <p:cNvPr id="12" name="Espace réservé du pied de page 11"/>
          <p:cNvSpPr>
            <a:spLocks noGrp="1"/>
          </p:cNvSpPr>
          <p:nvPr>
            <p:ph type="ftr" sz="quarter" idx="5"/>
          </p:nvPr>
        </p:nvSpPr>
        <p:spPr>
          <a:xfrm>
            <a:off x="695959" y="6960437"/>
            <a:ext cx="3279142"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7" name="Espace réservé du numéro de diapositive 6"/>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10</a:t>
            </a:fld>
            <a:endParaRPr lang="fr-FR" spc="-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8" name="object 4"/>
          <p:cNvSpPr txBox="1">
            <a:spLocks/>
          </p:cNvSpPr>
          <p:nvPr/>
        </p:nvSpPr>
        <p:spPr>
          <a:xfrm>
            <a:off x="0" y="136542"/>
            <a:ext cx="102235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HORAIRE DE PASSAGE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3" name="Image 12" descr="IMG_7978.jpg"/>
          <p:cNvPicPr>
            <a:picLocks noChangeAspect="1"/>
          </p:cNvPicPr>
          <p:nvPr/>
        </p:nvPicPr>
        <p:blipFill>
          <a:blip r:embed="rId3" cstate="print"/>
          <a:stretch>
            <a:fillRect/>
          </a:stretch>
        </p:blipFill>
        <p:spPr>
          <a:xfrm>
            <a:off x="317500" y="3703642"/>
            <a:ext cx="3566348" cy="2668584"/>
          </a:xfrm>
          <a:prstGeom prst="rect">
            <a:avLst/>
          </a:prstGeom>
          <a:ln>
            <a:noFill/>
          </a:ln>
          <a:effectLst>
            <a:softEdge rad="112500"/>
          </a:effectLst>
        </p:spPr>
      </p:pic>
      <p:pic>
        <p:nvPicPr>
          <p:cNvPr id="14" name="Image 13" descr="GP_Puyricard_025.jpg"/>
          <p:cNvPicPr>
            <a:picLocks noChangeAspect="1"/>
          </p:cNvPicPr>
          <p:nvPr/>
        </p:nvPicPr>
        <p:blipFill>
          <a:blip r:embed="rId4" cstate="print"/>
          <a:stretch>
            <a:fillRect/>
          </a:stretch>
        </p:blipFill>
        <p:spPr>
          <a:xfrm>
            <a:off x="317499" y="962025"/>
            <a:ext cx="3663547" cy="2438400"/>
          </a:xfrm>
          <a:prstGeom prst="rect">
            <a:avLst/>
          </a:prstGeom>
          <a:ln>
            <a:noFill/>
          </a:ln>
          <a:effectLst>
            <a:softEdge rad="112500"/>
          </a:effectLst>
        </p:spPr>
      </p:pic>
      <p:sp>
        <p:nvSpPr>
          <p:cNvPr id="10" name="Espace réservé du pied de page 9"/>
          <p:cNvSpPr>
            <a:spLocks noGrp="1"/>
          </p:cNvSpPr>
          <p:nvPr>
            <p:ph type="ftr" sz="quarter" idx="5"/>
          </p:nvPr>
        </p:nvSpPr>
        <p:spPr>
          <a:xfrm>
            <a:off x="695959" y="6960437"/>
            <a:ext cx="3355342" cy="256480"/>
          </a:xfrm>
        </p:spPr>
        <p:txBody>
          <a:bodyPr/>
          <a:lstStyle/>
          <a:p>
            <a:pPr marL="12700">
              <a:lnSpc>
                <a:spcPts val="1045"/>
              </a:lnSpc>
            </a:pPr>
            <a:r>
              <a:rPr lang="fr-FR" spc="-10" dirty="0"/>
              <a:t>GUIDE DE ROUTE GRAND PRIX DU PAYS D'AIX - PUYRICARD  Coupe de France N1  18 FEVRIER 2023</a:t>
            </a:r>
            <a:endParaRPr lang="fr-FR" spc="-5" dirty="0"/>
          </a:p>
        </p:txBody>
      </p:sp>
      <p:pic>
        <p:nvPicPr>
          <p:cNvPr id="11" name="Image 10" descr="HORAIRE PUYRICARD 2022 v2.png"/>
          <p:cNvPicPr>
            <a:picLocks noChangeAspect="1"/>
          </p:cNvPicPr>
          <p:nvPr/>
        </p:nvPicPr>
        <p:blipFill>
          <a:blip r:embed="rId5" cstate="print"/>
          <a:stretch>
            <a:fillRect/>
          </a:stretch>
        </p:blipFill>
        <p:spPr>
          <a:xfrm>
            <a:off x="4584700" y="770027"/>
            <a:ext cx="5518527" cy="5773080"/>
          </a:xfrm>
          <a:prstGeom prst="rect">
            <a:avLst/>
          </a:prstGeom>
        </p:spPr>
      </p:pic>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11</a:t>
            </a:fld>
            <a:endParaRPr lang="fr-F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5" name="object 4"/>
          <p:cNvSpPr txBox="1">
            <a:spLocks/>
          </p:cNvSpPr>
          <p:nvPr/>
        </p:nvSpPr>
        <p:spPr>
          <a:xfrm>
            <a:off x="-596900" y="123825"/>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GRILLES DES PRIX ET PRIMES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graphicFrame>
        <p:nvGraphicFramePr>
          <p:cNvPr id="8" name="Tableau 7"/>
          <p:cNvGraphicFramePr>
            <a:graphicFrameLocks noGrp="1"/>
          </p:cNvGraphicFramePr>
          <p:nvPr/>
        </p:nvGraphicFramePr>
        <p:xfrm>
          <a:off x="4203700" y="1343025"/>
          <a:ext cx="6261100" cy="1143000"/>
        </p:xfrm>
        <a:graphic>
          <a:graphicData uri="http://schemas.openxmlformats.org/drawingml/2006/table">
            <a:tbl>
              <a:tblPr/>
              <a:tblGrid>
                <a:gridCol w="790120">
                  <a:extLst>
                    <a:ext uri="{9D8B030D-6E8A-4147-A177-3AD203B41FA5}">
                      <a16:colId xmlns:a16="http://schemas.microsoft.com/office/drawing/2014/main" val="20000"/>
                    </a:ext>
                  </a:extLst>
                </a:gridCol>
                <a:gridCol w="778148">
                  <a:extLst>
                    <a:ext uri="{9D8B030D-6E8A-4147-A177-3AD203B41FA5}">
                      <a16:colId xmlns:a16="http://schemas.microsoft.com/office/drawing/2014/main" val="20001"/>
                    </a:ext>
                  </a:extLst>
                </a:gridCol>
                <a:gridCol w="778148">
                  <a:extLst>
                    <a:ext uri="{9D8B030D-6E8A-4147-A177-3AD203B41FA5}">
                      <a16:colId xmlns:a16="http://schemas.microsoft.com/office/drawing/2014/main" val="20002"/>
                    </a:ext>
                  </a:extLst>
                </a:gridCol>
                <a:gridCol w="790120">
                  <a:extLst>
                    <a:ext uri="{9D8B030D-6E8A-4147-A177-3AD203B41FA5}">
                      <a16:colId xmlns:a16="http://schemas.microsoft.com/office/drawing/2014/main" val="20003"/>
                    </a:ext>
                  </a:extLst>
                </a:gridCol>
                <a:gridCol w="778148">
                  <a:extLst>
                    <a:ext uri="{9D8B030D-6E8A-4147-A177-3AD203B41FA5}">
                      <a16:colId xmlns:a16="http://schemas.microsoft.com/office/drawing/2014/main" val="20004"/>
                    </a:ext>
                  </a:extLst>
                </a:gridCol>
                <a:gridCol w="778148">
                  <a:extLst>
                    <a:ext uri="{9D8B030D-6E8A-4147-A177-3AD203B41FA5}">
                      <a16:colId xmlns:a16="http://schemas.microsoft.com/office/drawing/2014/main" val="20005"/>
                    </a:ext>
                  </a:extLst>
                </a:gridCol>
                <a:gridCol w="778148">
                  <a:extLst>
                    <a:ext uri="{9D8B030D-6E8A-4147-A177-3AD203B41FA5}">
                      <a16:colId xmlns:a16="http://schemas.microsoft.com/office/drawing/2014/main" val="20006"/>
                    </a:ext>
                  </a:extLst>
                </a:gridCol>
                <a:gridCol w="790120">
                  <a:extLst>
                    <a:ext uri="{9D8B030D-6E8A-4147-A177-3AD203B41FA5}">
                      <a16:colId xmlns:a16="http://schemas.microsoft.com/office/drawing/2014/main" val="20007"/>
                    </a:ext>
                  </a:extLst>
                </a:gridCol>
              </a:tblGrid>
              <a:tr h="200320">
                <a:tc>
                  <a:txBody>
                    <a:bodyPr/>
                    <a:lstStyle/>
                    <a:p>
                      <a:pPr marL="50800" algn="ctr">
                        <a:spcAft>
                          <a:spcPts val="0"/>
                        </a:spcAft>
                      </a:pPr>
                      <a:r>
                        <a:rPr lang="fr-FR" sz="1200" dirty="0">
                          <a:latin typeface="Arial"/>
                          <a:ea typeface="Arial"/>
                          <a:cs typeface="Times New Roman"/>
                        </a:rPr>
                        <a:t>Place</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Montant</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Place</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Montant</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536">
                <a:tc>
                  <a:txBody>
                    <a:bodyPr/>
                    <a:lstStyle/>
                    <a:p>
                      <a:pPr marL="50800" algn="ctr">
                        <a:spcAft>
                          <a:spcPts val="0"/>
                        </a:spcAft>
                      </a:pPr>
                      <a:r>
                        <a:rPr lang="fr-FR" sz="1200">
                          <a:latin typeface="Arial"/>
                          <a:ea typeface="Arial"/>
                          <a:cs typeface="Times New Roman"/>
                        </a:rPr>
                        <a:t>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381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122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46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8536">
                <a:tc>
                  <a:txBody>
                    <a:bodyPr/>
                    <a:lstStyle/>
                    <a:p>
                      <a:pPr marL="50800" algn="ctr">
                        <a:spcAft>
                          <a:spcPts val="0"/>
                        </a:spcAft>
                      </a:pPr>
                      <a:r>
                        <a:rPr lang="fr-FR" sz="1200">
                          <a:latin typeface="Arial"/>
                          <a:ea typeface="Arial"/>
                          <a:cs typeface="Times New Roman"/>
                        </a:rPr>
                        <a:t>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274</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12</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38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536">
                <a:tc>
                  <a:txBody>
                    <a:bodyPr/>
                    <a:lstStyle/>
                    <a:p>
                      <a:pPr marL="50800" algn="ctr">
                        <a:spcAft>
                          <a:spcPts val="0"/>
                        </a:spcAft>
                      </a:pPr>
                      <a:r>
                        <a:rPr lang="fr-FR" sz="1200">
                          <a:latin typeface="Arial"/>
                          <a:ea typeface="Arial"/>
                          <a:cs typeface="Times New Roman"/>
                        </a:rPr>
                        <a:t>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221</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73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27</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8536">
                <a:tc>
                  <a:txBody>
                    <a:bodyPr/>
                    <a:lstStyle/>
                    <a:p>
                      <a:pPr marL="50800" algn="ctr">
                        <a:spcAft>
                          <a:spcPts val="0"/>
                        </a:spcAft>
                      </a:pPr>
                      <a:r>
                        <a:rPr lang="fr-FR" sz="1200" dirty="0">
                          <a:latin typeface="Arial"/>
                          <a:ea typeface="Arial"/>
                          <a:cs typeface="Times New Roman"/>
                        </a:rPr>
                        <a:t>4</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183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66</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dirty="0">
                          <a:latin typeface="Arial"/>
                          <a:ea typeface="Arial"/>
                          <a:cs typeface="Times New Roman"/>
                        </a:rPr>
                        <a:t>14</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23</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19</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8</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8536">
                <a:tc>
                  <a:txBody>
                    <a:bodyPr/>
                    <a:lstStyle/>
                    <a:p>
                      <a:pPr marL="50800" algn="ctr">
                        <a:spcAft>
                          <a:spcPts val="0"/>
                        </a:spcAft>
                      </a:pPr>
                      <a:r>
                        <a:rPr lang="fr-FR" sz="1200">
                          <a:latin typeface="Arial"/>
                          <a:ea typeface="Arial"/>
                          <a:cs typeface="Times New Roman"/>
                        </a:rPr>
                        <a:t>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146</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10</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61</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a:latin typeface="Arial"/>
                          <a:ea typeface="Arial"/>
                          <a:cs typeface="Times New Roman"/>
                        </a:rPr>
                        <a:t>15</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spcAft>
                          <a:spcPts val="0"/>
                        </a:spcAft>
                      </a:pPr>
                      <a:r>
                        <a:rPr lang="fr-FR" sz="1200" dirty="0">
                          <a:latin typeface="Arial"/>
                          <a:ea typeface="Arial"/>
                          <a:cs typeface="Times New Roman"/>
                        </a:rPr>
                        <a:t>18</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a:latin typeface="Arial"/>
                          <a:ea typeface="Arial"/>
                          <a:cs typeface="Times New Roman"/>
                        </a:rPr>
                        <a:t>20</a:t>
                      </a:r>
                      <a:endParaRPr lang="fr-FR" sz="11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ctr">
                        <a:spcAft>
                          <a:spcPts val="0"/>
                        </a:spcAft>
                      </a:pPr>
                      <a:r>
                        <a:rPr lang="fr-FR" sz="1200" dirty="0">
                          <a:latin typeface="Arial"/>
                          <a:ea typeface="Arial"/>
                          <a:cs typeface="Times New Roman"/>
                        </a:rPr>
                        <a:t>8</a:t>
                      </a:r>
                      <a:endParaRPr lang="fr-FR"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ZoneTexte 12"/>
          <p:cNvSpPr txBox="1"/>
          <p:nvPr/>
        </p:nvSpPr>
        <p:spPr>
          <a:xfrm>
            <a:off x="6108700" y="962025"/>
            <a:ext cx="2819400" cy="1200329"/>
          </a:xfrm>
          <a:prstGeom prst="rect">
            <a:avLst/>
          </a:prstGeom>
          <a:noFill/>
        </p:spPr>
        <p:txBody>
          <a:bodyPr wrap="square" rtlCol="0">
            <a:spAutoFit/>
          </a:bodyPr>
          <a:lstStyle/>
          <a:p>
            <a:r>
              <a:rPr lang="fr-FR" dirty="0"/>
              <a:t>Grille de Prix FFC – </a:t>
            </a:r>
            <a:r>
              <a:rPr lang="fr-FR" b="1" dirty="0"/>
              <a:t>1829/20</a:t>
            </a:r>
          </a:p>
          <a:p>
            <a:endParaRPr lang="fr-FR" dirty="0"/>
          </a:p>
          <a:p>
            <a:r>
              <a:rPr lang="fr-FR" dirty="0"/>
              <a:t> </a:t>
            </a:r>
          </a:p>
          <a:p>
            <a:endParaRPr lang="fr-FR" dirty="0"/>
          </a:p>
        </p:txBody>
      </p:sp>
      <p:sp>
        <p:nvSpPr>
          <p:cNvPr id="2053" name="WordArt 5"/>
          <p:cNvSpPr>
            <a:spLocks noChangeArrowheads="1" noChangeShapeType="1" noTextEdit="1"/>
          </p:cNvSpPr>
          <p:nvPr/>
        </p:nvSpPr>
        <p:spPr bwMode="auto">
          <a:xfrm>
            <a:off x="5041900" y="2790825"/>
            <a:ext cx="4267200" cy="304800"/>
          </a:xfrm>
          <a:prstGeom prst="rect">
            <a:avLst/>
          </a:prstGeom>
        </p:spPr>
        <p:txBody>
          <a:bodyPr wrap="none" fromWordArt="1">
            <a:prstTxWarp prst="textPlain">
              <a:avLst>
                <a:gd name="adj" fmla="val 50000"/>
              </a:avLst>
            </a:prstTxWarp>
          </a:bodyPr>
          <a:lstStyle/>
          <a:p>
            <a:pPr algn="ctr" rtl="0"/>
            <a:endParaRPr lang="fr-FR" sz="2400" b="1" i="1" kern="10" spc="0" dirty="0">
              <a:ln w="12700">
                <a:solidFill>
                  <a:srgbClr val="000000"/>
                </a:solidFill>
                <a:round/>
                <a:headEnd/>
                <a:tailEnd/>
              </a:ln>
              <a:solidFill>
                <a:srgbClr val="FF0000"/>
              </a:solidFill>
              <a:effectLst/>
              <a:latin typeface="Harvest"/>
            </a:endParaRPr>
          </a:p>
        </p:txBody>
      </p:sp>
      <p:pic>
        <p:nvPicPr>
          <p:cNvPr id="15" name="Image 14" descr="la-cride2.png"/>
          <p:cNvPicPr/>
          <p:nvPr/>
        </p:nvPicPr>
        <p:blipFill>
          <a:blip r:embed="rId3" cstate="print"/>
          <a:stretch>
            <a:fillRect/>
          </a:stretch>
        </p:blipFill>
        <p:spPr>
          <a:xfrm>
            <a:off x="6261100" y="3171825"/>
            <a:ext cx="2289185" cy="1905000"/>
          </a:xfrm>
          <a:prstGeom prst="rect">
            <a:avLst/>
          </a:prstGeom>
        </p:spPr>
      </p:pic>
      <p:sp>
        <p:nvSpPr>
          <p:cNvPr id="16" name="Rectangle 15"/>
          <p:cNvSpPr/>
          <p:nvPr/>
        </p:nvSpPr>
        <p:spPr>
          <a:xfrm>
            <a:off x="4356100" y="4924425"/>
            <a:ext cx="6108700" cy="646331"/>
          </a:xfrm>
          <a:prstGeom prst="rect">
            <a:avLst/>
          </a:prstGeom>
        </p:spPr>
        <p:txBody>
          <a:bodyPr wrap="square">
            <a:spAutoFit/>
          </a:bodyPr>
          <a:lstStyle/>
          <a:p>
            <a:r>
              <a:rPr lang="fr-FR" b="1" dirty="0"/>
              <a:t>Points : 5,3 et 1 aux trois premiers à tous les tours, au sommet de la côte de « la Cride » </a:t>
            </a:r>
            <a:endParaRPr lang="fr-FR" dirty="0"/>
          </a:p>
        </p:txBody>
      </p:sp>
      <p:pic>
        <p:nvPicPr>
          <p:cNvPr id="17" name="Image 16"/>
          <p:cNvPicPr/>
          <p:nvPr/>
        </p:nvPicPr>
        <p:blipFill>
          <a:blip r:embed="rId4" cstate="print">
            <a:extLst>
              <a:ext uri="{28A0092B-C50C-407E-A947-70E740481C1C}">
                <a14:useLocalDpi xmlns:a14="http://schemas.microsoft.com/office/drawing/2010/main" val="0"/>
              </a:ext>
            </a:extLst>
          </a:blip>
          <a:stretch>
            <a:fillRect/>
          </a:stretch>
        </p:blipFill>
        <p:spPr>
          <a:xfrm>
            <a:off x="4813300" y="6143625"/>
            <a:ext cx="1489710" cy="388620"/>
          </a:xfrm>
          <a:prstGeom prst="rect">
            <a:avLst/>
          </a:prstGeom>
        </p:spPr>
      </p:pic>
      <p:sp>
        <p:nvSpPr>
          <p:cNvPr id="2054" name="Zone de texte 27"/>
          <p:cNvSpPr txBox="1">
            <a:spLocks noChangeArrowheads="1"/>
          </p:cNvSpPr>
          <p:nvPr/>
        </p:nvSpPr>
        <p:spPr bwMode="auto">
          <a:xfrm>
            <a:off x="6565900" y="5610225"/>
            <a:ext cx="3657600" cy="1219200"/>
          </a:xfrm>
          <a:prstGeom prst="rect">
            <a:avLst/>
          </a:prstGeom>
          <a:solidFill>
            <a:srgbClr val="FFFFFF"/>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fr-FR" sz="3600" b="1" baseline="-25000" dirty="0">
                <a:latin typeface="Arial" pitchFamily="34" charset="0"/>
                <a:cs typeface="Arial" pitchFamily="34" charset="0"/>
              </a:rPr>
              <a:t>Dotation Spéciale</a:t>
            </a:r>
            <a:endParaRPr kumimoji="0" lang="fr-FR" sz="3600" b="1" i="0" u="none" strike="noStrike" cap="none" normalizeH="0" baseline="-25000" dirty="0">
              <a:ln>
                <a:noFill/>
              </a:ln>
              <a:solidFill>
                <a:schemeClr val="tx1"/>
              </a:solidFill>
              <a:effectLst/>
              <a:latin typeface="Arial" pitchFamily="34" charset="0"/>
              <a:cs typeface="Arial" pitchFamily="34" charset="0"/>
            </a:endParaRPr>
          </a:p>
        </p:txBody>
      </p:sp>
      <p:sp>
        <p:nvSpPr>
          <p:cNvPr id="20" name="Espace réservé du pied de page 19"/>
          <p:cNvSpPr>
            <a:spLocks noGrp="1"/>
          </p:cNvSpPr>
          <p:nvPr>
            <p:ph type="ftr" sz="quarter" idx="5"/>
          </p:nvPr>
        </p:nvSpPr>
        <p:spPr>
          <a:xfrm>
            <a:off x="695959" y="6960437"/>
            <a:ext cx="3355342"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2058" name="AutoShape 10" descr="AVC AIX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0" name="AutoShape 12" descr="AVC AIX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62" name="Picture 14" descr="https://scontent-mrs2-1.xx.fbcdn.net/v/t39.30808-6/p600x600/244573867_2282041698599256_4962008068951509183_n.jpg?_nc_cat=105&amp;ccb=1-5&amp;_nc_sid=730e14&amp;_nc_ohc=3kXi7dXohNEAX-yzN8v&amp;_nc_ht=scontent-mrs2-1.xx&amp;oh=7209d97780c3d477a76361e8666ca4ca&amp;oe=61AF69E9"/>
          <p:cNvPicPr>
            <a:picLocks noChangeAspect="1" noChangeArrowheads="1"/>
          </p:cNvPicPr>
          <p:nvPr/>
        </p:nvPicPr>
        <p:blipFill>
          <a:blip r:embed="rId5" cstate="print"/>
          <a:srcRect/>
          <a:stretch>
            <a:fillRect/>
          </a:stretch>
        </p:blipFill>
        <p:spPr bwMode="auto">
          <a:xfrm>
            <a:off x="165100" y="4086225"/>
            <a:ext cx="3810000" cy="2540000"/>
          </a:xfrm>
          <a:prstGeom prst="rect">
            <a:avLst/>
          </a:prstGeom>
          <a:ln>
            <a:noFill/>
          </a:ln>
          <a:effectLst>
            <a:softEdge rad="112500"/>
          </a:effectLst>
        </p:spPr>
      </p:pic>
      <p:pic>
        <p:nvPicPr>
          <p:cNvPr id="2064" name="Picture 16" descr="Peut être une image de une personne ou plus, personnes debout, vélo et plein air"/>
          <p:cNvPicPr>
            <a:picLocks noChangeAspect="1" noChangeArrowheads="1"/>
          </p:cNvPicPr>
          <p:nvPr/>
        </p:nvPicPr>
        <p:blipFill>
          <a:blip r:embed="rId6" cstate="print"/>
          <a:srcRect/>
          <a:stretch>
            <a:fillRect/>
          </a:stretch>
        </p:blipFill>
        <p:spPr bwMode="auto">
          <a:xfrm>
            <a:off x="317500" y="1190625"/>
            <a:ext cx="3467100" cy="2311401"/>
          </a:xfrm>
          <a:prstGeom prst="rect">
            <a:avLst/>
          </a:prstGeom>
          <a:ln>
            <a:noFill/>
          </a:ln>
          <a:effectLst>
            <a:softEdge rad="112500"/>
          </a:effectLst>
        </p:spPr>
      </p:pic>
      <p:sp>
        <p:nvSpPr>
          <p:cNvPr id="18" name="Espace réservé du numéro de diapositive 17"/>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12</a:t>
            </a:fld>
            <a:endParaRPr lang="fr-FR" spc="-5" dirty="0"/>
          </a:p>
        </p:txBody>
      </p:sp>
      <p:sp>
        <p:nvSpPr>
          <p:cNvPr id="19" name="ZoneTexte 18">
            <a:extLst>
              <a:ext uri="{FF2B5EF4-FFF2-40B4-BE49-F238E27FC236}">
                <a16:creationId xmlns:a16="http://schemas.microsoft.com/office/drawing/2014/main" id="{34B320AA-46BC-45B4-B9B8-79878A9AD467}"/>
              </a:ext>
            </a:extLst>
          </p:cNvPr>
          <p:cNvSpPr txBox="1"/>
          <p:nvPr/>
        </p:nvSpPr>
        <p:spPr>
          <a:xfrm>
            <a:off x="4353560" y="2505759"/>
            <a:ext cx="5384799" cy="646331"/>
          </a:xfrm>
          <a:prstGeom prst="rect">
            <a:avLst/>
          </a:prstGeom>
          <a:noFill/>
        </p:spPr>
        <p:txBody>
          <a:bodyPr wrap="square">
            <a:spAutoFit/>
          </a:bodyPr>
          <a:lstStyle/>
          <a:p>
            <a:pPr algn="ctr" rtl="0"/>
            <a:r>
              <a:rPr lang="fr-FR" sz="1800" b="1" i="1" kern="10" spc="0" dirty="0">
                <a:ln w="12700">
                  <a:solidFill>
                    <a:srgbClr val="000000"/>
                  </a:solidFill>
                  <a:round/>
                  <a:headEnd/>
                  <a:tailEnd/>
                </a:ln>
                <a:solidFill>
                  <a:srgbClr val="FF0000"/>
                </a:solidFill>
                <a:effectLst/>
                <a:latin typeface="Harvest"/>
              </a:rPr>
              <a:t>Grand Prix de la Montagne</a:t>
            </a:r>
          </a:p>
          <a:p>
            <a:pPr algn="ctr" rtl="0"/>
            <a:r>
              <a:rPr lang="fr-FR" sz="1800" i="1" kern="10" dirty="0">
                <a:ln w="12700">
                  <a:solidFill>
                    <a:srgbClr val="000000"/>
                  </a:solidFill>
                  <a:round/>
                  <a:headEnd/>
                  <a:tailEnd/>
                </a:ln>
                <a:solidFill>
                  <a:srgbClr val="FF0000"/>
                </a:solidFill>
                <a:latin typeface="Harvest"/>
              </a:rPr>
              <a:t>« Challenge René PANAGIOTIS » </a:t>
            </a:r>
            <a:endParaRPr lang="fr-FR" sz="1800" b="1" i="1" kern="10" spc="0" dirty="0">
              <a:ln w="12700">
                <a:solidFill>
                  <a:srgbClr val="000000"/>
                </a:solidFill>
                <a:round/>
                <a:headEnd/>
                <a:tailEnd/>
              </a:ln>
              <a:solidFill>
                <a:srgbClr val="FF0000"/>
              </a:solidFill>
              <a:effectLst/>
              <a:latin typeface="Harve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4" name="object 4"/>
          <p:cNvSpPr txBox="1">
            <a:spLocks/>
          </p:cNvSpPr>
          <p:nvPr/>
        </p:nvSpPr>
        <p:spPr>
          <a:xfrm>
            <a:off x="-825500" y="93048"/>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400" b="1" kern="0" spc="-5" dirty="0">
                <a:solidFill>
                  <a:schemeClr val="bg1"/>
                </a:solidFill>
                <a:latin typeface="Arial" pitchFamily="34" charset="0"/>
                <a:ea typeface="+mj-ea"/>
                <a:cs typeface="Arial" pitchFamily="34" charset="0"/>
              </a:rPr>
              <a:t>LES </a:t>
            </a:r>
            <a:r>
              <a:rPr lang="fr-FR" sz="2800" b="1" kern="0" spc="-5" dirty="0">
                <a:solidFill>
                  <a:schemeClr val="bg1"/>
                </a:solidFill>
                <a:latin typeface="Arial" pitchFamily="34" charset="0"/>
                <a:ea typeface="+mj-ea"/>
                <a:cs typeface="Arial" pitchFamily="34" charset="0"/>
              </a:rPr>
              <a:t>EQUIPES</a:t>
            </a:r>
            <a:r>
              <a:rPr lang="fr-FR" sz="2400" b="1" kern="0" spc="-5" dirty="0">
                <a:solidFill>
                  <a:schemeClr val="bg1"/>
                </a:solidFill>
                <a:latin typeface="Arial" pitchFamily="34" charset="0"/>
                <a:ea typeface="+mj-ea"/>
                <a:cs typeface="Arial" pitchFamily="34" charset="0"/>
              </a:rPr>
              <a:t> </a:t>
            </a:r>
            <a:endParaRPr kumimoji="0" lang="fr-FR" sz="24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0" name="Espace réservé du pied de page 9"/>
          <p:cNvSpPr>
            <a:spLocks noGrp="1"/>
          </p:cNvSpPr>
          <p:nvPr>
            <p:ph type="ftr" sz="quarter" idx="5"/>
          </p:nvPr>
        </p:nvSpPr>
        <p:spPr>
          <a:xfrm>
            <a:off x="695959" y="6960437"/>
            <a:ext cx="3431542"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8" name="Espace réservé du numéro de diapositive 7"/>
          <p:cNvSpPr>
            <a:spLocks noGrp="1"/>
          </p:cNvSpPr>
          <p:nvPr>
            <p:ph type="sldNum" sz="quarter" idx="7"/>
          </p:nvPr>
        </p:nvSpPr>
        <p:spPr>
          <a:xfrm>
            <a:off x="8065768" y="7243902"/>
            <a:ext cx="633732"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13</a:t>
            </a:fld>
            <a:endParaRPr lang="fr-FR" spc="-5" dirty="0"/>
          </a:p>
        </p:txBody>
      </p:sp>
      <p:pic>
        <p:nvPicPr>
          <p:cNvPr id="6" name="Image 5">
            <a:extLst>
              <a:ext uri="{FF2B5EF4-FFF2-40B4-BE49-F238E27FC236}">
                <a16:creationId xmlns:a16="http://schemas.microsoft.com/office/drawing/2014/main" id="{0774F850-0DBE-151F-E219-215DF9A38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465" y="536118"/>
            <a:ext cx="7982435" cy="63242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8" name="object 4"/>
          <p:cNvSpPr txBox="1">
            <a:spLocks/>
          </p:cNvSpPr>
          <p:nvPr/>
        </p:nvSpPr>
        <p:spPr>
          <a:xfrm>
            <a:off x="-1029969" y="31493"/>
            <a:ext cx="110490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LES PARTENAIRES</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1" name="Espace réservé du pied de page 10"/>
          <p:cNvSpPr>
            <a:spLocks noGrp="1"/>
          </p:cNvSpPr>
          <p:nvPr>
            <p:ph type="ftr" sz="quarter" idx="5"/>
          </p:nvPr>
        </p:nvSpPr>
        <p:spPr>
          <a:xfrm>
            <a:off x="695958" y="6960437"/>
            <a:ext cx="37363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18 FEVRIER 2023</a:t>
            </a:r>
            <a:endParaRPr lang="fr-FR" spc="-5" dirty="0"/>
          </a:p>
        </p:txBody>
      </p:sp>
      <p:sp>
        <p:nvSpPr>
          <p:cNvPr id="9" name="Espace réservé du numéro de diapositive 8"/>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14</a:t>
            </a:fld>
            <a:endParaRPr lang="fr-FR" spc="-5" dirty="0"/>
          </a:p>
        </p:txBody>
      </p:sp>
      <p:pic>
        <p:nvPicPr>
          <p:cNvPr id="10" name="Image 9" descr="03 Aix-en-provence_logo.png"/>
          <p:cNvPicPr>
            <a:picLocks noChangeAspect="1"/>
          </p:cNvPicPr>
          <p:nvPr/>
        </p:nvPicPr>
        <p:blipFill>
          <a:blip r:embed="rId3" cstate="print"/>
          <a:stretch>
            <a:fillRect/>
          </a:stretch>
        </p:blipFill>
        <p:spPr>
          <a:xfrm>
            <a:off x="393700" y="962025"/>
            <a:ext cx="2133600" cy="900000"/>
          </a:xfrm>
          <a:prstGeom prst="rect">
            <a:avLst/>
          </a:prstGeom>
        </p:spPr>
      </p:pic>
      <p:pic>
        <p:nvPicPr>
          <p:cNvPr id="13" name="Image 12" descr="02 Ridley_Logo.png"/>
          <p:cNvPicPr>
            <a:picLocks noChangeAspect="1"/>
          </p:cNvPicPr>
          <p:nvPr/>
        </p:nvPicPr>
        <p:blipFill>
          <a:blip r:embed="rId4" cstate="print"/>
          <a:stretch>
            <a:fillRect/>
          </a:stretch>
        </p:blipFill>
        <p:spPr>
          <a:xfrm>
            <a:off x="7327900" y="5838825"/>
            <a:ext cx="3060700" cy="635808"/>
          </a:xfrm>
          <a:prstGeom prst="rect">
            <a:avLst/>
          </a:prstGeom>
        </p:spPr>
      </p:pic>
      <p:pic>
        <p:nvPicPr>
          <p:cNvPr id="15" name="Image 14" descr="04-Bouches-du-Rhône_(13)_logo_2015.png"/>
          <p:cNvPicPr>
            <a:picLocks noChangeAspect="1"/>
          </p:cNvPicPr>
          <p:nvPr/>
        </p:nvPicPr>
        <p:blipFill>
          <a:blip r:embed="rId5" cstate="print"/>
          <a:stretch>
            <a:fillRect/>
          </a:stretch>
        </p:blipFill>
        <p:spPr>
          <a:xfrm>
            <a:off x="4965700" y="962025"/>
            <a:ext cx="3406938" cy="900000"/>
          </a:xfrm>
          <a:prstGeom prst="rect">
            <a:avLst/>
          </a:prstGeom>
        </p:spPr>
      </p:pic>
      <p:pic>
        <p:nvPicPr>
          <p:cNvPr id="16" name="Image 15" descr="05 -Logo_Métropole_Aix_Marseille_Provence..png"/>
          <p:cNvPicPr>
            <a:picLocks noChangeAspect="1"/>
          </p:cNvPicPr>
          <p:nvPr/>
        </p:nvPicPr>
        <p:blipFill>
          <a:blip r:embed="rId6" cstate="print"/>
          <a:stretch>
            <a:fillRect/>
          </a:stretch>
        </p:blipFill>
        <p:spPr>
          <a:xfrm>
            <a:off x="3060700" y="962025"/>
            <a:ext cx="1413613" cy="900000"/>
          </a:xfrm>
          <a:prstGeom prst="rect">
            <a:avLst/>
          </a:prstGeom>
        </p:spPr>
      </p:pic>
      <p:pic>
        <p:nvPicPr>
          <p:cNvPr id="17" name="Image 16" descr="13  LOGO-2-TRAIT-NOIR.png"/>
          <p:cNvPicPr>
            <a:picLocks noChangeAspect="1"/>
          </p:cNvPicPr>
          <p:nvPr/>
        </p:nvPicPr>
        <p:blipFill>
          <a:blip r:embed="rId7" cstate="print"/>
          <a:stretch>
            <a:fillRect/>
          </a:stretch>
        </p:blipFill>
        <p:spPr>
          <a:xfrm>
            <a:off x="8623300" y="962025"/>
            <a:ext cx="1681429" cy="900000"/>
          </a:xfrm>
          <a:prstGeom prst="rect">
            <a:avLst/>
          </a:prstGeom>
        </p:spPr>
      </p:pic>
      <p:pic>
        <p:nvPicPr>
          <p:cNvPr id="19" name="Image 18" descr="07 CAMPA.png"/>
          <p:cNvPicPr>
            <a:picLocks noChangeAspect="1"/>
          </p:cNvPicPr>
          <p:nvPr/>
        </p:nvPicPr>
        <p:blipFill>
          <a:blip r:embed="rId8" cstate="print"/>
          <a:stretch>
            <a:fillRect/>
          </a:stretch>
        </p:blipFill>
        <p:spPr>
          <a:xfrm>
            <a:off x="3441700" y="5838825"/>
            <a:ext cx="3555077" cy="763785"/>
          </a:xfrm>
          <a:prstGeom prst="rect">
            <a:avLst/>
          </a:prstGeom>
        </p:spPr>
      </p:pic>
      <p:pic>
        <p:nvPicPr>
          <p:cNvPr id="21" name="Image 20" descr="09  FENIOUX.png"/>
          <p:cNvPicPr>
            <a:picLocks noChangeAspect="1"/>
          </p:cNvPicPr>
          <p:nvPr/>
        </p:nvPicPr>
        <p:blipFill>
          <a:blip r:embed="rId9" cstate="print"/>
          <a:stretch>
            <a:fillRect/>
          </a:stretch>
        </p:blipFill>
        <p:spPr>
          <a:xfrm>
            <a:off x="7099300" y="2257425"/>
            <a:ext cx="2935300" cy="1219200"/>
          </a:xfrm>
          <a:prstGeom prst="rect">
            <a:avLst/>
          </a:prstGeom>
        </p:spPr>
      </p:pic>
      <p:pic>
        <p:nvPicPr>
          <p:cNvPr id="22" name="Image 21" descr="10  logo-ekoi-2012-inclinedd-black-1024x320.png"/>
          <p:cNvPicPr>
            <a:picLocks noChangeAspect="1"/>
          </p:cNvPicPr>
          <p:nvPr/>
        </p:nvPicPr>
        <p:blipFill>
          <a:blip r:embed="rId10" cstate="print"/>
          <a:stretch>
            <a:fillRect/>
          </a:stretch>
        </p:blipFill>
        <p:spPr>
          <a:xfrm>
            <a:off x="3441700" y="4238625"/>
            <a:ext cx="2651400" cy="828563"/>
          </a:xfrm>
          <a:prstGeom prst="rect">
            <a:avLst/>
          </a:prstGeom>
        </p:spPr>
      </p:pic>
      <p:pic>
        <p:nvPicPr>
          <p:cNvPr id="23" name="Image 22" descr="12 mATERIEL VEL O.png"/>
          <p:cNvPicPr>
            <a:picLocks noChangeAspect="1"/>
          </p:cNvPicPr>
          <p:nvPr/>
        </p:nvPicPr>
        <p:blipFill>
          <a:blip r:embed="rId11" cstate="print"/>
          <a:stretch>
            <a:fillRect/>
          </a:stretch>
        </p:blipFill>
        <p:spPr>
          <a:xfrm>
            <a:off x="6261100" y="3781425"/>
            <a:ext cx="1966243" cy="1447800"/>
          </a:xfrm>
          <a:prstGeom prst="rect">
            <a:avLst/>
          </a:prstGeom>
        </p:spPr>
      </p:pic>
      <p:pic>
        <p:nvPicPr>
          <p:cNvPr id="24" name="Image 23" descr="12 VELO .PNG"/>
          <p:cNvPicPr>
            <a:picLocks noChangeAspect="1"/>
          </p:cNvPicPr>
          <p:nvPr/>
        </p:nvPicPr>
        <p:blipFill>
          <a:blip r:embed="rId12" cstate="print"/>
          <a:stretch>
            <a:fillRect/>
          </a:stretch>
        </p:blipFill>
        <p:spPr>
          <a:xfrm>
            <a:off x="469900" y="5610225"/>
            <a:ext cx="2895600" cy="994174"/>
          </a:xfrm>
          <a:prstGeom prst="rect">
            <a:avLst/>
          </a:prstGeom>
        </p:spPr>
      </p:pic>
      <p:pic>
        <p:nvPicPr>
          <p:cNvPr id="25" name="Image 24" descr="11   Škoda_logo_2011.png"/>
          <p:cNvPicPr>
            <a:picLocks noChangeAspect="1"/>
          </p:cNvPicPr>
          <p:nvPr/>
        </p:nvPicPr>
        <p:blipFill>
          <a:blip r:embed="rId13" cstate="print"/>
          <a:stretch>
            <a:fillRect/>
          </a:stretch>
        </p:blipFill>
        <p:spPr>
          <a:xfrm>
            <a:off x="4356100" y="1959169"/>
            <a:ext cx="1676400" cy="1917956"/>
          </a:xfrm>
          <a:prstGeom prst="rect">
            <a:avLst/>
          </a:prstGeom>
        </p:spPr>
      </p:pic>
      <p:pic>
        <p:nvPicPr>
          <p:cNvPr id="26" name="Image 25" descr="06 - 1Corima-logo-for-Woo-Email-Template-300px.pdn11111.png"/>
          <p:cNvPicPr>
            <a:picLocks noChangeAspect="1"/>
          </p:cNvPicPr>
          <p:nvPr/>
        </p:nvPicPr>
        <p:blipFill>
          <a:blip r:embed="rId14" cstate="print"/>
          <a:stretch>
            <a:fillRect/>
          </a:stretch>
        </p:blipFill>
        <p:spPr>
          <a:xfrm>
            <a:off x="8265398" y="3933825"/>
            <a:ext cx="2428002" cy="1108788"/>
          </a:xfrm>
          <a:prstGeom prst="rect">
            <a:avLst/>
          </a:prstGeom>
        </p:spPr>
      </p:pic>
      <p:pic>
        <p:nvPicPr>
          <p:cNvPr id="29" name="Image 28" descr="01 MADWIS.png"/>
          <p:cNvPicPr>
            <a:picLocks noChangeAspect="1"/>
          </p:cNvPicPr>
          <p:nvPr/>
        </p:nvPicPr>
        <p:blipFill>
          <a:blip r:embed="rId15" cstate="print"/>
          <a:stretch>
            <a:fillRect/>
          </a:stretch>
        </p:blipFill>
        <p:spPr>
          <a:xfrm>
            <a:off x="0" y="4162425"/>
            <a:ext cx="2984500" cy="904394"/>
          </a:xfrm>
          <a:prstGeom prst="rect">
            <a:avLst/>
          </a:prstGeom>
        </p:spPr>
      </p:pic>
      <p:pic>
        <p:nvPicPr>
          <p:cNvPr id="2" name="docshape70">
            <a:extLst>
              <a:ext uri="{FF2B5EF4-FFF2-40B4-BE49-F238E27FC236}">
                <a16:creationId xmlns:a16="http://schemas.microsoft.com/office/drawing/2014/main" id="{74CEB82C-5EC7-B8AE-AA33-ACBCF963914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88073" y="2295310"/>
            <a:ext cx="2179955" cy="151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8" name="object 4"/>
          <p:cNvSpPr txBox="1">
            <a:spLocks/>
          </p:cNvSpPr>
          <p:nvPr/>
        </p:nvSpPr>
        <p:spPr>
          <a:xfrm>
            <a:off x="-825500" y="93048"/>
            <a:ext cx="11049000" cy="443070"/>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LA BULLE COURSE</a:t>
            </a:r>
            <a:r>
              <a:rPr lang="fr-FR" sz="2400" b="1" kern="0" spc="-5" dirty="0">
                <a:solidFill>
                  <a:schemeClr val="bg1"/>
                </a:solidFill>
                <a:latin typeface="Arial" pitchFamily="34" charset="0"/>
                <a:ea typeface="+mj-ea"/>
                <a:cs typeface="Arial" pitchFamily="34" charset="0"/>
              </a:rPr>
              <a:t> </a:t>
            </a:r>
            <a:endParaRPr kumimoji="0" lang="fr-FR" sz="24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9" name="Image 8" descr="course type 2018-2.png"/>
          <p:cNvPicPr/>
          <p:nvPr/>
        </p:nvPicPr>
        <p:blipFill>
          <a:blip r:embed="rId4" cstate="print"/>
          <a:stretch>
            <a:fillRect/>
          </a:stretch>
        </p:blipFill>
        <p:spPr>
          <a:xfrm>
            <a:off x="774700" y="923925"/>
            <a:ext cx="9753600" cy="5715000"/>
          </a:xfrm>
          <a:prstGeom prst="rect">
            <a:avLst/>
          </a:prstGeom>
        </p:spPr>
      </p:pic>
      <p:sp>
        <p:nvSpPr>
          <p:cNvPr id="12" name="Espace réservé du pied de page 11"/>
          <p:cNvSpPr>
            <a:spLocks noGrp="1"/>
          </p:cNvSpPr>
          <p:nvPr>
            <p:ph type="ftr" sz="quarter" idx="5"/>
          </p:nvPr>
        </p:nvSpPr>
        <p:spPr>
          <a:xfrm>
            <a:off x="695959" y="6960437"/>
            <a:ext cx="3431542" cy="256480"/>
          </a:xfrm>
        </p:spPr>
        <p:txBody>
          <a:bodyPr/>
          <a:lstStyle/>
          <a:p>
            <a:pPr marL="12700">
              <a:lnSpc>
                <a:spcPts val="1045"/>
              </a:lnSpc>
            </a:pPr>
            <a:r>
              <a:rPr lang="fr-FR" spc="-10" dirty="0"/>
              <a:t>GUIDE DE ROUTE GRAND PRIX DU PAYS D'AIX - PUYRICARD   Coupe de France N1  18 FEVRIER 20223</a:t>
            </a:r>
            <a:endParaRPr lang="fr-FR" spc="-5" dirty="0"/>
          </a:p>
        </p:txBody>
      </p:sp>
      <p:sp>
        <p:nvSpPr>
          <p:cNvPr id="10" name="Espace réservé du numéro de diapositive 9"/>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15</a:t>
            </a:fld>
            <a:endParaRPr lang="fr-FR" spc="-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FEUILLET COUPE DE FRANCE.png"/>
          <p:cNvPicPr>
            <a:picLocks noChangeAspect="1"/>
          </p:cNvPicPr>
          <p:nvPr/>
        </p:nvPicPr>
        <p:blipFill>
          <a:blip r:embed="rId2" cstate="print"/>
          <a:stretch>
            <a:fillRect/>
          </a:stretch>
        </p:blipFill>
        <p:spPr>
          <a:xfrm>
            <a:off x="0" y="31667"/>
            <a:ext cx="10693400" cy="7559758"/>
          </a:xfrm>
          <a:prstGeom prst="rect">
            <a:avLst/>
          </a:prstGeom>
        </p:spPr>
      </p:pic>
      <p:sp>
        <p:nvSpPr>
          <p:cNvPr id="8" name="object 4"/>
          <p:cNvSpPr txBox="1">
            <a:spLocks/>
          </p:cNvSpPr>
          <p:nvPr/>
        </p:nvSpPr>
        <p:spPr>
          <a:xfrm>
            <a:off x="-825500" y="-30777"/>
            <a:ext cx="11049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CONSIGNE SANITAIRE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23554" name="Picture 2" descr="G:\s2c\parcours\parcours 2022\BHV 2022\COVID 19\FICHE COVID 19-.png"/>
          <p:cNvPicPr>
            <a:picLocks noChangeAspect="1" noChangeArrowheads="1"/>
          </p:cNvPicPr>
          <p:nvPr/>
        </p:nvPicPr>
        <p:blipFill>
          <a:blip r:embed="rId3" cstate="print"/>
          <a:stretch>
            <a:fillRect/>
          </a:stretch>
        </p:blipFill>
        <p:spPr bwMode="auto">
          <a:xfrm>
            <a:off x="5422900" y="944435"/>
            <a:ext cx="4744443" cy="5807330"/>
          </a:xfrm>
          <a:prstGeom prst="rect">
            <a:avLst/>
          </a:prstGeom>
          <a:noFill/>
        </p:spPr>
      </p:pic>
      <p:pic>
        <p:nvPicPr>
          <p:cNvPr id="9" name="Image 8" descr="197596045_2186294674840626_636322044897269647_n.jpg"/>
          <p:cNvPicPr>
            <a:picLocks noChangeAspect="1"/>
          </p:cNvPicPr>
          <p:nvPr/>
        </p:nvPicPr>
        <p:blipFill>
          <a:blip r:embed="rId4" cstate="print"/>
          <a:stretch>
            <a:fillRect/>
          </a:stretch>
        </p:blipFill>
        <p:spPr>
          <a:xfrm>
            <a:off x="469900" y="1114425"/>
            <a:ext cx="4371546" cy="2438400"/>
          </a:xfrm>
          <a:prstGeom prst="rect">
            <a:avLst/>
          </a:prstGeom>
          <a:ln>
            <a:noFill/>
          </a:ln>
          <a:effectLst>
            <a:softEdge rad="112500"/>
          </a:effectLst>
        </p:spPr>
      </p:pic>
      <p:pic>
        <p:nvPicPr>
          <p:cNvPr id="10" name="Image 9" descr="GP_Puyloubier169.jpg"/>
          <p:cNvPicPr>
            <a:picLocks noChangeAspect="1"/>
          </p:cNvPicPr>
          <p:nvPr/>
        </p:nvPicPr>
        <p:blipFill>
          <a:blip r:embed="rId5" cstate="print"/>
          <a:stretch>
            <a:fillRect/>
          </a:stretch>
        </p:blipFill>
        <p:spPr>
          <a:xfrm>
            <a:off x="546100" y="3705225"/>
            <a:ext cx="4316677" cy="2873033"/>
          </a:xfrm>
          <a:prstGeom prst="rect">
            <a:avLst/>
          </a:prstGeom>
          <a:ln>
            <a:noFill/>
          </a:ln>
          <a:effectLst>
            <a:softEdge rad="112500"/>
          </a:effectLst>
        </p:spPr>
      </p:pic>
      <p:sp>
        <p:nvSpPr>
          <p:cNvPr id="13" name="Espace réservé du pied de page 12"/>
          <p:cNvSpPr>
            <a:spLocks noGrp="1"/>
          </p:cNvSpPr>
          <p:nvPr>
            <p:ph type="ftr" sz="quarter" idx="5"/>
          </p:nvPr>
        </p:nvSpPr>
        <p:spPr>
          <a:xfrm>
            <a:off x="698500" y="6981825"/>
            <a:ext cx="3507741"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11" name="Espace réservé du numéro de diapositive 10"/>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16</a:t>
            </a:fld>
            <a:endParaRPr lang="fr-F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FEUILLET COUPE DE FRANCE.png"/>
          <p:cNvPicPr>
            <a:picLocks noChangeAspect="1"/>
          </p:cNvPicPr>
          <p:nvPr/>
        </p:nvPicPr>
        <p:blipFill>
          <a:blip r:embed="rId2" cstate="print"/>
          <a:stretch>
            <a:fillRect/>
          </a:stretch>
        </p:blipFill>
        <p:spPr>
          <a:xfrm>
            <a:off x="0" y="3092"/>
            <a:ext cx="10693400" cy="7559758"/>
          </a:xfrm>
          <a:prstGeom prst="rect">
            <a:avLst/>
          </a:prstGeom>
        </p:spPr>
      </p:pic>
      <p:sp>
        <p:nvSpPr>
          <p:cNvPr id="2" name="Espace réservé du pied de page 1"/>
          <p:cNvSpPr>
            <a:spLocks noGrp="1"/>
          </p:cNvSpPr>
          <p:nvPr>
            <p:ph type="ftr" sz="quarter" idx="5"/>
          </p:nvPr>
        </p:nvSpPr>
        <p:spPr>
          <a:xfrm>
            <a:off x="695959" y="6960437"/>
            <a:ext cx="3234054"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9" name="Espace réservé du numéro de diapositive 8"/>
          <p:cNvSpPr txBox="1">
            <a:spLocks/>
          </p:cNvSpPr>
          <p:nvPr/>
        </p:nvSpPr>
        <p:spPr>
          <a:xfrm>
            <a:off x="8153016" y="7243902"/>
            <a:ext cx="698883" cy="153888"/>
          </a:xfrm>
          <a:prstGeom prst="rect">
            <a:avLst/>
          </a:prstGeom>
        </p:spPr>
        <p:txBody>
          <a:bodyPr wrap="square" lIns="0" tIns="0" rIns="0" bIns="0">
            <a:spAutoFit/>
          </a:bodyPr>
          <a:lstStyle/>
          <a:p>
            <a:pPr marL="12700" marR="0" lvl="0" indent="0" algn="l" defTabSz="914400" rtl="0" eaLnBrk="1" fontAlgn="auto" latinLnBrk="0" hangingPunct="1">
              <a:lnSpc>
                <a:spcPct val="100000"/>
              </a:lnSpc>
              <a:spcBef>
                <a:spcPts val="254"/>
              </a:spcBef>
              <a:spcAft>
                <a:spcPts val="0"/>
              </a:spcAft>
              <a:buClrTx/>
              <a:buSzTx/>
              <a:buFontTx/>
              <a:buNone/>
              <a:tabLst/>
              <a:defRPr/>
            </a:pPr>
            <a:r>
              <a:rPr kumimoji="0" lang="fr-FR" sz="1000" b="1" i="0" u="none" strike="noStrike" kern="1200" cap="none" spc="-10" normalizeH="0" baseline="0" noProof="0" dirty="0">
                <a:ln>
                  <a:noFill/>
                </a:ln>
                <a:solidFill>
                  <a:schemeClr val="bg1"/>
                </a:solidFill>
                <a:effectLst/>
                <a:uLnTx/>
                <a:uFillTx/>
                <a:latin typeface="Carlito"/>
                <a:ea typeface="+mn-ea"/>
                <a:cs typeface="Carlito"/>
              </a:rPr>
              <a:t>Page </a:t>
            </a:r>
            <a:r>
              <a:rPr kumimoji="0" lang="fr-FR" sz="1000" b="1" i="0" u="none" strike="noStrike" kern="1200" cap="none" spc="-5" normalizeH="0" baseline="0" noProof="0" dirty="0">
                <a:ln>
                  <a:noFill/>
                </a:ln>
                <a:solidFill>
                  <a:schemeClr val="bg1"/>
                </a:solidFill>
                <a:effectLst/>
                <a:uLnTx/>
                <a:uFillTx/>
                <a:latin typeface="Carlito"/>
                <a:ea typeface="+mn-ea"/>
                <a:cs typeface="Carlito"/>
              </a:rPr>
              <a:t>|</a:t>
            </a:r>
            <a:r>
              <a:rPr kumimoji="0" lang="fr-FR" sz="1000" b="1" i="0" u="none" strike="noStrike" kern="1200" cap="none" spc="-60" normalizeH="0" baseline="0" noProof="0" dirty="0">
                <a:ln>
                  <a:noFill/>
                </a:ln>
                <a:solidFill>
                  <a:schemeClr val="bg1"/>
                </a:solidFill>
                <a:effectLst/>
                <a:uLnTx/>
                <a:uFillTx/>
                <a:latin typeface="Carlito"/>
                <a:ea typeface="+mn-ea"/>
                <a:cs typeface="Carlito"/>
              </a:rPr>
              <a:t> </a:t>
            </a:r>
            <a:fld id="{81D60167-4931-47E6-BA6A-407CBD079E47}" type="slidenum">
              <a:rPr kumimoji="0" lang="fr-FR" sz="1000" b="1" i="0" u="none" strike="noStrike" kern="1200" cap="none" spc="-5" normalizeH="0" baseline="0" noProof="0" smtClean="0">
                <a:ln>
                  <a:noFill/>
                </a:ln>
                <a:solidFill>
                  <a:schemeClr val="bg1"/>
                </a:solidFill>
                <a:effectLst/>
                <a:uLnTx/>
                <a:uFillTx/>
                <a:latin typeface="Carlito"/>
                <a:ea typeface="+mn-ea"/>
                <a:cs typeface="Carlito"/>
              </a:rPr>
              <a:pPr marL="12700" marR="0" lvl="0" indent="0" algn="l" defTabSz="914400" rtl="0" eaLnBrk="1" fontAlgn="auto" latinLnBrk="0" hangingPunct="1">
                <a:lnSpc>
                  <a:spcPct val="100000"/>
                </a:lnSpc>
                <a:spcBef>
                  <a:spcPts val="254"/>
                </a:spcBef>
                <a:spcAft>
                  <a:spcPts val="0"/>
                </a:spcAft>
                <a:buClrTx/>
                <a:buSzTx/>
                <a:buFontTx/>
                <a:buNone/>
                <a:tabLst/>
                <a:defRPr/>
              </a:pPr>
              <a:t>17</a:t>
            </a:fld>
            <a:endParaRPr kumimoji="0" lang="fr-FR" sz="1000" b="1" i="0" u="none" strike="noStrike" kern="1200" cap="none" spc="-5" normalizeH="0" baseline="0" noProof="0" dirty="0">
              <a:ln>
                <a:noFill/>
              </a:ln>
              <a:solidFill>
                <a:schemeClr val="bg1"/>
              </a:solidFill>
              <a:effectLst/>
              <a:uLnTx/>
              <a:uFillTx/>
              <a:latin typeface="Carlito"/>
              <a:ea typeface="+mn-ea"/>
              <a:cs typeface="Carlito"/>
            </a:endParaRPr>
          </a:p>
        </p:txBody>
      </p:sp>
      <p:sp>
        <p:nvSpPr>
          <p:cNvPr id="10" name="object 4"/>
          <p:cNvSpPr txBox="1">
            <a:spLocks/>
          </p:cNvSpPr>
          <p:nvPr/>
        </p:nvSpPr>
        <p:spPr>
          <a:xfrm>
            <a:off x="-1029969" y="31493"/>
            <a:ext cx="11049000" cy="566181"/>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600" b="1" kern="0" spc="-5" dirty="0">
                <a:solidFill>
                  <a:schemeClr val="bg1"/>
                </a:solidFill>
                <a:latin typeface="Arial" pitchFamily="34" charset="0"/>
                <a:ea typeface="+mj-ea"/>
                <a:cs typeface="Arial" pitchFamily="34" charset="0"/>
              </a:rPr>
              <a:t>L’AFFICHE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5" name="Image 4">
            <a:extLst>
              <a:ext uri="{FF2B5EF4-FFF2-40B4-BE49-F238E27FC236}">
                <a16:creationId xmlns:a16="http://schemas.microsoft.com/office/drawing/2014/main" id="{59944E88-0D76-DD01-BA99-F5ADB3C018A7}"/>
              </a:ext>
            </a:extLst>
          </p:cNvPr>
          <p:cNvPicPr>
            <a:picLocks noChangeAspect="1"/>
          </p:cNvPicPr>
          <p:nvPr/>
        </p:nvPicPr>
        <p:blipFill>
          <a:blip r:embed="rId3"/>
          <a:stretch>
            <a:fillRect/>
          </a:stretch>
        </p:blipFill>
        <p:spPr>
          <a:xfrm>
            <a:off x="3210497" y="662155"/>
            <a:ext cx="4272406" cy="604585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BB16A82-01A8-4169-1B24-789ED525FF59}"/>
              </a:ext>
            </a:extLst>
          </p:cNvPr>
          <p:cNvSpPr>
            <a:spLocks noGrp="1"/>
          </p:cNvSpPr>
          <p:nvPr>
            <p:ph type="ftr" sz="quarter" idx="5"/>
          </p:nvPr>
        </p:nvSpPr>
        <p:spPr/>
        <p:txBody>
          <a:bodyPr/>
          <a:lstStyle/>
          <a:p>
            <a:pPr marL="12700">
              <a:lnSpc>
                <a:spcPts val="1045"/>
              </a:lnSpc>
            </a:pPr>
            <a:r>
              <a:rPr lang="fr-FR" spc="-10"/>
              <a:t>GUIDE DE ROUTE GRAND PRIX DU PAYS D'AIX - PUYRICARD  – Coupe de France N1  19 FEVRIER 2022</a:t>
            </a:r>
            <a:endParaRPr lang="fr-FR" spc="-5" dirty="0"/>
          </a:p>
        </p:txBody>
      </p:sp>
      <p:sp>
        <p:nvSpPr>
          <p:cNvPr id="3" name="Espace réservé du numéro de diapositive 2">
            <a:extLst>
              <a:ext uri="{FF2B5EF4-FFF2-40B4-BE49-F238E27FC236}">
                <a16:creationId xmlns:a16="http://schemas.microsoft.com/office/drawing/2014/main" id="{63C19661-50CC-9371-D52F-24C09933265B}"/>
              </a:ext>
            </a:extLst>
          </p:cNvPr>
          <p:cNvSpPr>
            <a:spLocks noGrp="1"/>
          </p:cNvSpPr>
          <p:nvPr>
            <p:ph type="sldNum" sz="quarter" idx="7"/>
          </p:nvPr>
        </p:nvSpPr>
        <p:spPr/>
        <p:txBody>
          <a:bodyPr/>
          <a:lstStyle/>
          <a:p>
            <a:pPr marL="12700">
              <a:lnSpc>
                <a:spcPct val="100000"/>
              </a:lnSpc>
              <a:spcBef>
                <a:spcPts val="254"/>
              </a:spcBef>
            </a:pPr>
            <a:r>
              <a:rPr lang="fr-FR" spc="-10"/>
              <a:t>Page </a:t>
            </a:r>
            <a:r>
              <a:rPr lang="fr-FR" spc="-5"/>
              <a:t>|</a:t>
            </a:r>
            <a:r>
              <a:rPr lang="fr-FR" spc="-60"/>
              <a:t> </a:t>
            </a:r>
            <a:fld id="{81D60167-4931-47E6-BA6A-407CBD079E47}" type="slidenum">
              <a:rPr spc="-5" smtClean="0"/>
              <a:pPr marL="12700">
                <a:lnSpc>
                  <a:spcPct val="100000"/>
                </a:lnSpc>
                <a:spcBef>
                  <a:spcPts val="254"/>
                </a:spcBef>
              </a:pPr>
              <a:t>18</a:t>
            </a:fld>
            <a:endParaRPr spc="-5" dirty="0"/>
          </a:p>
        </p:txBody>
      </p:sp>
      <p:pic>
        <p:nvPicPr>
          <p:cNvPr id="4" name="docshape104">
            <a:extLst>
              <a:ext uri="{FF2B5EF4-FFF2-40B4-BE49-F238E27FC236}">
                <a16:creationId xmlns:a16="http://schemas.microsoft.com/office/drawing/2014/main" id="{F06AC34E-7371-E55A-9050-0C45FA164E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843" y="428625"/>
            <a:ext cx="9809091" cy="693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48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404" y="6988"/>
            <a:ext cx="10660996" cy="7555862"/>
            <a:chOff x="184597" y="6988"/>
            <a:chExt cx="10475848" cy="7555862"/>
          </a:xfrm>
        </p:grpSpPr>
        <p:sp>
          <p:nvSpPr>
            <p:cNvPr id="3" name="object 3"/>
            <p:cNvSpPr/>
            <p:nvPr/>
          </p:nvSpPr>
          <p:spPr>
            <a:xfrm>
              <a:off x="184597" y="6988"/>
              <a:ext cx="10475848" cy="75558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0491" y="123825"/>
              <a:ext cx="1237056" cy="38735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013841" y="1431925"/>
              <a:ext cx="6817359" cy="4699000"/>
            </a:xfrm>
            <a:custGeom>
              <a:avLst/>
              <a:gdLst/>
              <a:ahLst/>
              <a:cxnLst/>
              <a:rect l="l" t="t" r="r" b="b"/>
              <a:pathLst>
                <a:path w="6817359" h="4699000">
                  <a:moveTo>
                    <a:pt x="6817359" y="0"/>
                  </a:moveTo>
                  <a:lnTo>
                    <a:pt x="0" y="0"/>
                  </a:lnTo>
                  <a:lnTo>
                    <a:pt x="0" y="4699000"/>
                  </a:lnTo>
                  <a:lnTo>
                    <a:pt x="6817359" y="4699000"/>
                  </a:lnTo>
                  <a:lnTo>
                    <a:pt x="6817359" y="0"/>
                  </a:lnTo>
                  <a:close/>
                </a:path>
              </a:pathLst>
            </a:custGeom>
            <a:solidFill>
              <a:srgbClr val="8FAADC"/>
            </a:solidFill>
          </p:spPr>
          <p:txBody>
            <a:bodyPr wrap="square" lIns="0" tIns="0" rIns="0" bIns="0" rtlCol="0"/>
            <a:lstStyle/>
            <a:p>
              <a:pPr algn="ctr"/>
              <a:endParaRPr dirty="0"/>
            </a:p>
          </p:txBody>
        </p:sp>
        <p:sp>
          <p:nvSpPr>
            <p:cNvPr id="6" name="object 6"/>
            <p:cNvSpPr/>
            <p:nvPr/>
          </p:nvSpPr>
          <p:spPr>
            <a:xfrm>
              <a:off x="2013841" y="1454658"/>
              <a:ext cx="6817359" cy="4699000"/>
            </a:xfrm>
            <a:custGeom>
              <a:avLst/>
              <a:gdLst/>
              <a:ahLst/>
              <a:cxnLst/>
              <a:rect l="l" t="t" r="r" b="b"/>
              <a:pathLst>
                <a:path w="6817359" h="4699000">
                  <a:moveTo>
                    <a:pt x="0" y="4699000"/>
                  </a:moveTo>
                  <a:lnTo>
                    <a:pt x="6817359" y="4699000"/>
                  </a:lnTo>
                  <a:lnTo>
                    <a:pt x="6817359" y="0"/>
                  </a:lnTo>
                  <a:lnTo>
                    <a:pt x="0" y="0"/>
                  </a:lnTo>
                  <a:lnTo>
                    <a:pt x="0" y="4699000"/>
                  </a:lnTo>
                  <a:close/>
                </a:path>
              </a:pathLst>
            </a:custGeom>
            <a:ln w="6350">
              <a:solidFill>
                <a:srgbClr val="000000"/>
              </a:solidFill>
            </a:ln>
          </p:spPr>
          <p:txBody>
            <a:bodyPr wrap="square" lIns="0" tIns="0" rIns="0" bIns="0" rtlCol="0"/>
            <a:lstStyle/>
            <a:p>
              <a:endParaRPr/>
            </a:p>
          </p:txBody>
        </p:sp>
      </p:grpSp>
      <p:sp>
        <p:nvSpPr>
          <p:cNvPr id="7" name="object 7"/>
          <p:cNvSpPr txBox="1"/>
          <p:nvPr/>
        </p:nvSpPr>
        <p:spPr>
          <a:xfrm>
            <a:off x="1917700" y="2954797"/>
            <a:ext cx="6858000" cy="1868845"/>
          </a:xfrm>
          <a:prstGeom prst="rect">
            <a:avLst/>
          </a:prstGeom>
        </p:spPr>
        <p:txBody>
          <a:bodyPr vert="horz" wrap="square" lIns="0" tIns="0" rIns="0" bIns="0" rtlCol="0" anchor="ctr">
            <a:spAutoFit/>
          </a:bodyPr>
          <a:lstStyle/>
          <a:p>
            <a:pPr marL="635" algn="ctr">
              <a:lnSpc>
                <a:spcPct val="100000"/>
              </a:lnSpc>
            </a:pPr>
            <a:r>
              <a:rPr lang="fr-FR" sz="1600" b="1" spc="-5" dirty="0">
                <a:solidFill>
                  <a:srgbClr val="FFFFFF"/>
                </a:solidFill>
                <a:latin typeface="Carlito"/>
                <a:cs typeface="Carlito"/>
              </a:rPr>
              <a:t> Responsable des épreuves sur route</a:t>
            </a:r>
            <a:endParaRPr sz="1600" dirty="0">
              <a:latin typeface="Carlito"/>
              <a:cs typeface="Carlito"/>
            </a:endParaRPr>
          </a:p>
          <a:p>
            <a:pPr marL="1270" algn="ctr">
              <a:lnSpc>
                <a:spcPct val="100000"/>
              </a:lnSpc>
              <a:spcBef>
                <a:spcPts val="1410"/>
              </a:spcBef>
            </a:pPr>
            <a:r>
              <a:rPr sz="1100" b="1" spc="-5" dirty="0">
                <a:solidFill>
                  <a:srgbClr val="FFFFFF"/>
                </a:solidFill>
                <a:latin typeface="Carlito"/>
                <a:cs typeface="Carlito"/>
              </a:rPr>
              <a:t>Alexandre </a:t>
            </a:r>
            <a:r>
              <a:rPr sz="1100" b="1" dirty="0">
                <a:solidFill>
                  <a:srgbClr val="FFFFFF"/>
                </a:solidFill>
                <a:latin typeface="Carlito"/>
                <a:cs typeface="Carlito"/>
              </a:rPr>
              <a:t>FOUREZ</a:t>
            </a:r>
            <a:endParaRPr sz="1100" dirty="0">
              <a:latin typeface="Carlito"/>
              <a:cs typeface="Carlito"/>
            </a:endParaRPr>
          </a:p>
          <a:p>
            <a:pPr marL="3810" algn="ctr">
              <a:lnSpc>
                <a:spcPct val="100000"/>
              </a:lnSpc>
              <a:spcBef>
                <a:spcPts val="135"/>
              </a:spcBef>
            </a:pPr>
            <a:r>
              <a:rPr sz="1100" spc="-5" dirty="0">
                <a:solidFill>
                  <a:srgbClr val="FFFFFF"/>
                </a:solidFill>
                <a:latin typeface="Carlito"/>
                <a:cs typeface="Carlito"/>
                <a:hlinkClick r:id="rId5"/>
              </a:rPr>
              <a:t>a.fourez@ffc.fr</a:t>
            </a:r>
            <a:endParaRPr sz="1100" dirty="0">
              <a:latin typeface="Carlito"/>
              <a:cs typeface="Carlito"/>
            </a:endParaRPr>
          </a:p>
          <a:p>
            <a:pPr marL="3175" algn="ctr">
              <a:lnSpc>
                <a:spcPct val="100000"/>
              </a:lnSpc>
              <a:spcBef>
                <a:spcPts val="135"/>
              </a:spcBef>
            </a:pPr>
            <a:r>
              <a:rPr sz="1100" dirty="0">
                <a:solidFill>
                  <a:srgbClr val="FFFFFF"/>
                </a:solidFill>
                <a:latin typeface="Carlito"/>
                <a:cs typeface="Carlito"/>
              </a:rPr>
              <a:t>+33 </a:t>
            </a:r>
            <a:r>
              <a:rPr sz="1100" spc="-5" dirty="0">
                <a:solidFill>
                  <a:srgbClr val="FFFFFF"/>
                </a:solidFill>
                <a:latin typeface="Carlito"/>
                <a:cs typeface="Carlito"/>
              </a:rPr>
              <a:t>(0)1.81.88.09.35 </a:t>
            </a:r>
            <a:r>
              <a:rPr sz="1100" dirty="0">
                <a:solidFill>
                  <a:srgbClr val="FFFFFF"/>
                </a:solidFill>
                <a:latin typeface="Carlito"/>
                <a:cs typeface="Carlito"/>
              </a:rPr>
              <a:t>/ </a:t>
            </a:r>
            <a:r>
              <a:rPr sz="1100" spc="-5" dirty="0">
                <a:solidFill>
                  <a:srgbClr val="FFFFFF"/>
                </a:solidFill>
                <a:latin typeface="Carlito"/>
                <a:cs typeface="Carlito"/>
              </a:rPr>
              <a:t>+33</a:t>
            </a:r>
            <a:r>
              <a:rPr sz="1100" spc="-35" dirty="0">
                <a:solidFill>
                  <a:srgbClr val="FFFFFF"/>
                </a:solidFill>
                <a:latin typeface="Carlito"/>
                <a:cs typeface="Carlito"/>
              </a:rPr>
              <a:t> </a:t>
            </a:r>
            <a:r>
              <a:rPr sz="1100" spc="-5" dirty="0">
                <a:solidFill>
                  <a:srgbClr val="FFFFFF"/>
                </a:solidFill>
                <a:latin typeface="Carlito"/>
                <a:cs typeface="Carlito"/>
              </a:rPr>
              <a:t>(0)6.99.15.94.21</a:t>
            </a:r>
            <a:endParaRPr sz="1100" dirty="0">
              <a:latin typeface="Carlito"/>
              <a:cs typeface="Carlito"/>
            </a:endParaRPr>
          </a:p>
          <a:p>
            <a:pPr algn="ctr">
              <a:lnSpc>
                <a:spcPct val="100000"/>
              </a:lnSpc>
              <a:spcBef>
                <a:spcPts val="35"/>
              </a:spcBef>
            </a:pPr>
            <a:endParaRPr sz="1150" dirty="0">
              <a:latin typeface="Carlito"/>
              <a:cs typeface="Carlito"/>
            </a:endParaRPr>
          </a:p>
          <a:p>
            <a:pPr marL="1992630" marR="1983105" algn="ctr">
              <a:lnSpc>
                <a:spcPct val="110000"/>
              </a:lnSpc>
            </a:pPr>
            <a:r>
              <a:rPr sz="1100" spc="-5" dirty="0">
                <a:solidFill>
                  <a:srgbClr val="FFFFFF"/>
                </a:solidFill>
                <a:latin typeface="Carlito"/>
                <a:cs typeface="Carlito"/>
              </a:rPr>
              <a:t>Vélodrome National de Saint-Quentin-en-Yvelines  </a:t>
            </a:r>
            <a:r>
              <a:rPr sz="1100" dirty="0">
                <a:solidFill>
                  <a:srgbClr val="FFFFFF"/>
                </a:solidFill>
                <a:latin typeface="Carlito"/>
                <a:cs typeface="Carlito"/>
              </a:rPr>
              <a:t>1, rue Laurent</a:t>
            </a:r>
            <a:r>
              <a:rPr sz="1100" spc="-35" dirty="0">
                <a:solidFill>
                  <a:srgbClr val="FFFFFF"/>
                </a:solidFill>
                <a:latin typeface="Carlito"/>
                <a:cs typeface="Carlito"/>
              </a:rPr>
              <a:t> </a:t>
            </a:r>
            <a:r>
              <a:rPr sz="1100" spc="-5" dirty="0">
                <a:solidFill>
                  <a:srgbClr val="FFFFFF"/>
                </a:solidFill>
                <a:latin typeface="Carlito"/>
                <a:cs typeface="Carlito"/>
              </a:rPr>
              <a:t>Fignon</a:t>
            </a:r>
            <a:endParaRPr sz="1100" dirty="0">
              <a:latin typeface="Carlito"/>
              <a:cs typeface="Carlito"/>
            </a:endParaRPr>
          </a:p>
          <a:p>
            <a:pPr marL="2527935" marR="2518410" algn="ctr">
              <a:lnSpc>
                <a:spcPct val="109100"/>
              </a:lnSpc>
              <a:spcBef>
                <a:spcPts val="10"/>
              </a:spcBef>
            </a:pPr>
            <a:r>
              <a:rPr sz="1100" spc="-5" dirty="0">
                <a:solidFill>
                  <a:srgbClr val="FFFFFF"/>
                </a:solidFill>
                <a:latin typeface="Carlito"/>
                <a:cs typeface="Carlito"/>
              </a:rPr>
              <a:t>78180 Montigny </a:t>
            </a:r>
            <a:r>
              <a:rPr sz="1100" dirty="0">
                <a:solidFill>
                  <a:srgbClr val="FFFFFF"/>
                </a:solidFill>
                <a:latin typeface="Carlito"/>
                <a:cs typeface="Carlito"/>
              </a:rPr>
              <a:t>le </a:t>
            </a:r>
            <a:r>
              <a:rPr sz="1100" spc="-5" dirty="0">
                <a:solidFill>
                  <a:srgbClr val="FFFFFF"/>
                </a:solidFill>
                <a:latin typeface="Carlito"/>
                <a:cs typeface="Carlito"/>
              </a:rPr>
              <a:t>Bretonneux </a:t>
            </a:r>
            <a:r>
              <a:rPr sz="1100" spc="-5" dirty="0">
                <a:solidFill>
                  <a:srgbClr val="FFFFFF"/>
                </a:solidFill>
                <a:latin typeface="Carlito"/>
                <a:cs typeface="Carlito"/>
                <a:hlinkClick r:id="rId6"/>
              </a:rPr>
              <a:t> http://www.ffc.fr</a:t>
            </a:r>
            <a:endParaRPr sz="1100" dirty="0">
              <a:latin typeface="Carlito"/>
              <a:cs typeface="Carlito"/>
            </a:endParaRPr>
          </a:p>
        </p:txBody>
      </p:sp>
      <p:sp>
        <p:nvSpPr>
          <p:cNvPr id="8" name="object 8"/>
          <p:cNvSpPr/>
          <p:nvPr/>
        </p:nvSpPr>
        <p:spPr>
          <a:xfrm>
            <a:off x="1631950" y="139700"/>
            <a:ext cx="1029855" cy="361315"/>
          </a:xfrm>
          <a:prstGeom prst="rect">
            <a:avLst/>
          </a:prstGeom>
          <a:blipFill>
            <a:blip r:embed="rId7" cstate="print"/>
            <a:stretch>
              <a:fillRect/>
            </a:stretch>
          </a:blipFill>
        </p:spPr>
        <p:txBody>
          <a:bodyPr wrap="square" lIns="0" tIns="0" rIns="0" bIns="0" rtlCol="0"/>
          <a:lstStyle/>
          <a:p>
            <a:endParaRPr/>
          </a:p>
        </p:txBody>
      </p:sp>
      <p:sp>
        <p:nvSpPr>
          <p:cNvPr id="12" name="Espace réservé du pied de page 11"/>
          <p:cNvSpPr>
            <a:spLocks noGrp="1"/>
          </p:cNvSpPr>
          <p:nvPr>
            <p:ph type="ftr" sz="quarter" idx="5"/>
          </p:nvPr>
        </p:nvSpPr>
        <p:spPr>
          <a:xfrm>
            <a:off x="622300" y="7058025"/>
            <a:ext cx="3352800" cy="256480"/>
          </a:xfrm>
        </p:spPr>
        <p:txBody>
          <a:bodyPr/>
          <a:lstStyle/>
          <a:p>
            <a:pPr marL="12700">
              <a:lnSpc>
                <a:spcPts val="1045"/>
              </a:lnSpc>
            </a:pPr>
            <a:r>
              <a:rPr lang="fr-FR" spc="-10" dirty="0"/>
              <a:t>GUIDE DE ROUTE GRAND PRIX DU PAYS D'AIX – PUYRICARD </a:t>
            </a:r>
          </a:p>
          <a:p>
            <a:pPr marL="12700">
              <a:lnSpc>
                <a:spcPts val="1045"/>
              </a:lnSpc>
            </a:pPr>
            <a:r>
              <a:rPr lang="fr-FR" spc="-10" dirty="0"/>
              <a:t> Coupe de France N1  18 FEVRIER 2023</a:t>
            </a:r>
            <a:endParaRPr lang="fr-FR" spc="-5" dirty="0"/>
          </a:p>
        </p:txBody>
      </p:sp>
      <p:sp>
        <p:nvSpPr>
          <p:cNvPr id="13" name="Espace réservé du numéro de diapositive 12"/>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19</a:t>
            </a:fld>
            <a:endParaRPr lang="fr-F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5" name="object 4"/>
          <p:cNvSpPr txBox="1">
            <a:spLocks/>
          </p:cNvSpPr>
          <p:nvPr/>
        </p:nvSpPr>
        <p:spPr>
          <a:xfrm>
            <a:off x="-444500" y="0"/>
            <a:ext cx="10666800" cy="504000"/>
          </a:xfrm>
          <a:prstGeom prst="rect">
            <a:avLst/>
          </a:prstGeom>
        </p:spPr>
        <p:txBody>
          <a:bodyPr vert="horz" wrap="square" lIns="0" tIns="12065" rIns="0" bIns="0" rtlCol="0">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rPr>
              <a:t>SOMMAIRE</a:t>
            </a:r>
            <a:r>
              <a:rPr kumimoji="0" lang="fr-FR" sz="3200" b="1" i="0" u="none" strike="noStrike" kern="0" cap="none" spc="-5" normalizeH="0" noProof="0" dirty="0">
                <a:ln>
                  <a:noFill/>
                </a:ln>
                <a:solidFill>
                  <a:schemeClr val="bg1"/>
                </a:solidFill>
                <a:effectLst/>
                <a:uLnTx/>
                <a:uFillTx/>
                <a:latin typeface="Arial" pitchFamily="34" charset="0"/>
                <a:ea typeface="+mj-ea"/>
                <a:cs typeface="Arial" pitchFamily="34" charset="0"/>
              </a:rPr>
              <a:t>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graphicFrame>
        <p:nvGraphicFramePr>
          <p:cNvPr id="8" name="Tableau 7"/>
          <p:cNvGraphicFramePr>
            <a:graphicFrameLocks noGrp="1"/>
          </p:cNvGraphicFramePr>
          <p:nvPr/>
        </p:nvGraphicFramePr>
        <p:xfrm>
          <a:off x="5041900" y="733425"/>
          <a:ext cx="5410201" cy="6019520"/>
        </p:xfrm>
        <a:graphic>
          <a:graphicData uri="http://schemas.openxmlformats.org/drawingml/2006/table">
            <a:tbl>
              <a:tblPr firstRow="1" bandRow="1">
                <a:tableStyleId>{2D5ABB26-0587-4C30-8999-92F81FD0307C}</a:tableStyleId>
              </a:tblPr>
              <a:tblGrid>
                <a:gridCol w="4877247">
                  <a:extLst>
                    <a:ext uri="{9D8B030D-6E8A-4147-A177-3AD203B41FA5}">
                      <a16:colId xmlns:a16="http://schemas.microsoft.com/office/drawing/2014/main" val="20000"/>
                    </a:ext>
                  </a:extLst>
                </a:gridCol>
                <a:gridCol w="532954">
                  <a:extLst>
                    <a:ext uri="{9D8B030D-6E8A-4147-A177-3AD203B41FA5}">
                      <a16:colId xmlns:a16="http://schemas.microsoft.com/office/drawing/2014/main" val="20001"/>
                    </a:ext>
                  </a:extLst>
                </a:gridCol>
              </a:tblGrid>
              <a:tr h="334487">
                <a:tc>
                  <a:txBody>
                    <a:bodyPr/>
                    <a:lstStyle/>
                    <a:p>
                      <a:pPr marL="31750">
                        <a:lnSpc>
                          <a:spcPts val="2280"/>
                        </a:lnSpc>
                      </a:pPr>
                      <a:r>
                        <a:rPr sz="2400" b="1" spc="-5" dirty="0">
                          <a:solidFill>
                            <a:srgbClr val="1D6D86"/>
                          </a:solidFill>
                          <a:latin typeface="Carlito"/>
                          <a:cs typeface="Carlito"/>
                        </a:rPr>
                        <a:t>COUPE DE </a:t>
                      </a:r>
                      <a:r>
                        <a:rPr sz="2400" b="1" dirty="0">
                          <a:solidFill>
                            <a:srgbClr val="1D6D86"/>
                          </a:solidFill>
                          <a:latin typeface="Carlito"/>
                          <a:cs typeface="Carlito"/>
                        </a:rPr>
                        <a:t>FRANCE</a:t>
                      </a:r>
                      <a:r>
                        <a:rPr sz="2400" b="1" spc="5" dirty="0">
                          <a:solidFill>
                            <a:srgbClr val="1D6D86"/>
                          </a:solidFill>
                          <a:latin typeface="Carlito"/>
                          <a:cs typeface="Carlito"/>
                        </a:rPr>
                        <a:t> </a:t>
                      </a:r>
                      <a:r>
                        <a:rPr sz="2400" b="1" dirty="0">
                          <a:solidFill>
                            <a:srgbClr val="1D6D86"/>
                          </a:solidFill>
                          <a:latin typeface="Carlito"/>
                          <a:cs typeface="Carlito"/>
                        </a:rPr>
                        <a:t>N1</a:t>
                      </a:r>
                      <a:endParaRPr sz="2400" dirty="0">
                        <a:latin typeface="Carlito"/>
                        <a:cs typeface="Carlito"/>
                      </a:endParaRPr>
                    </a:p>
                  </a:txBody>
                  <a:tcPr marL="0" marR="0" marT="0" marB="0"/>
                </a:tc>
                <a:tc>
                  <a:txBody>
                    <a:bodyPr/>
                    <a:lstStyle/>
                    <a:p>
                      <a:pPr>
                        <a:lnSpc>
                          <a:spcPct val="100000"/>
                        </a:lnSpc>
                      </a:pPr>
                      <a:endParaRPr sz="1300">
                        <a:latin typeface="Times New Roman"/>
                        <a:cs typeface="Times New Roman"/>
                      </a:endParaRPr>
                    </a:p>
                  </a:txBody>
                  <a:tcPr marL="0" marR="0" marT="0" marB="0"/>
                </a:tc>
                <a:extLst>
                  <a:ext uri="{0D108BD9-81ED-4DB2-BD59-A6C34878D82A}">
                    <a16:rowId xmlns:a16="http://schemas.microsoft.com/office/drawing/2014/main" val="10000"/>
                  </a:ext>
                </a:extLst>
              </a:tr>
              <a:tr h="739232">
                <a:tc>
                  <a:txBody>
                    <a:bodyPr/>
                    <a:lstStyle/>
                    <a:p>
                      <a:pPr marL="31750">
                        <a:lnSpc>
                          <a:spcPts val="1800"/>
                        </a:lnSpc>
                      </a:pPr>
                      <a:r>
                        <a:rPr sz="1830" b="1" spc="-5" dirty="0">
                          <a:latin typeface="Carlito"/>
                          <a:cs typeface="Carlito"/>
                        </a:rPr>
                        <a:t>G</a:t>
                      </a:r>
                      <a:r>
                        <a:rPr lang="fr-FR" sz="1830" b="1" spc="-5" baseline="0" dirty="0">
                          <a:latin typeface="Carlito"/>
                          <a:cs typeface="Carlito"/>
                        </a:rPr>
                        <a:t>P Cycliste du Pays d’Aix - Puyricard</a:t>
                      </a:r>
                      <a:endParaRPr sz="1830" dirty="0">
                        <a:latin typeface="Carlito"/>
                        <a:cs typeface="Carlito"/>
                      </a:endParaRPr>
                    </a:p>
                  </a:txBody>
                  <a:tcPr marL="0" marR="0" marT="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1"/>
                  </a:ext>
                </a:extLst>
              </a:tr>
              <a:tr h="517409">
                <a:tc>
                  <a:txBody>
                    <a:bodyPr/>
                    <a:lstStyle/>
                    <a:p>
                      <a:pPr>
                        <a:lnSpc>
                          <a:spcPct val="100000"/>
                        </a:lnSpc>
                        <a:spcBef>
                          <a:spcPts val="30"/>
                        </a:spcBef>
                      </a:pPr>
                      <a:endParaRPr sz="1200" dirty="0">
                        <a:latin typeface="Times New Roman"/>
                        <a:cs typeface="Times New Roman"/>
                      </a:endParaRPr>
                    </a:p>
                    <a:p>
                      <a:pPr marL="31750">
                        <a:lnSpc>
                          <a:spcPct val="100000"/>
                        </a:lnSpc>
                      </a:pPr>
                      <a:r>
                        <a:rPr sz="1200" b="1" spc="-5" dirty="0">
                          <a:solidFill>
                            <a:srgbClr val="3CB0D5"/>
                          </a:solidFill>
                          <a:latin typeface="Carlito"/>
                          <a:cs typeface="Carlito"/>
                        </a:rPr>
                        <a:t>COMPÉTITION</a:t>
                      </a:r>
                      <a:endParaRPr sz="1200" dirty="0">
                        <a:latin typeface="Carlito"/>
                        <a:cs typeface="Carlito"/>
                      </a:endParaRPr>
                    </a:p>
                  </a:txBody>
                  <a:tcPr marL="0" marR="0" marT="3810" marB="0"/>
                </a:tc>
                <a:tc>
                  <a:txBody>
                    <a:bodyPr/>
                    <a:lstStyle/>
                    <a:p>
                      <a:pPr>
                        <a:lnSpc>
                          <a:spcPct val="100000"/>
                        </a:lnSpc>
                      </a:pPr>
                      <a:endParaRPr sz="1300">
                        <a:latin typeface="Times New Roman"/>
                        <a:cs typeface="Times New Roman"/>
                      </a:endParaRPr>
                    </a:p>
                  </a:txBody>
                  <a:tcPr marL="0" marR="0" marT="0" marB="0"/>
                </a:tc>
                <a:extLst>
                  <a:ext uri="{0D108BD9-81ED-4DB2-BD59-A6C34878D82A}">
                    <a16:rowId xmlns:a16="http://schemas.microsoft.com/office/drawing/2014/main" val="10002"/>
                  </a:ext>
                </a:extLst>
              </a:tr>
              <a:tr h="348911">
                <a:tc>
                  <a:txBody>
                    <a:bodyPr/>
                    <a:lstStyle/>
                    <a:p>
                      <a:pPr marL="31750">
                        <a:lnSpc>
                          <a:spcPct val="100000"/>
                        </a:lnSpc>
                        <a:spcBef>
                          <a:spcPts val="500"/>
                        </a:spcBef>
                      </a:pPr>
                      <a:r>
                        <a:rPr lang="fr-FR" sz="1200" b="1" spc="-5" dirty="0">
                          <a:latin typeface="Arial" pitchFamily="34" charset="0"/>
                          <a:cs typeface="Arial" pitchFamily="34" charset="0"/>
                        </a:rPr>
                        <a:t>Sommaire </a:t>
                      </a:r>
                      <a:endParaRPr sz="1200" b="1" dirty="0">
                        <a:latin typeface="Arial" pitchFamily="34" charset="0"/>
                        <a:cs typeface="Arial" pitchFamily="34" charset="0"/>
                      </a:endParaRPr>
                    </a:p>
                  </a:txBody>
                  <a:tcPr marL="0" marR="0" marT="63500" marB="0"/>
                </a:tc>
                <a:tc>
                  <a:txBody>
                    <a:bodyPr/>
                    <a:lstStyle/>
                    <a:p>
                      <a:pPr marL="182880">
                        <a:lnSpc>
                          <a:spcPct val="100000"/>
                        </a:lnSpc>
                        <a:spcBef>
                          <a:spcPts val="500"/>
                        </a:spcBef>
                      </a:pPr>
                      <a:r>
                        <a:rPr lang="fr-FR" sz="1200" dirty="0">
                          <a:latin typeface="Carlito"/>
                          <a:cs typeface="Carlito"/>
                        </a:rPr>
                        <a:t>2</a:t>
                      </a:r>
                      <a:endParaRPr sz="1200" dirty="0">
                        <a:latin typeface="Carlito"/>
                        <a:cs typeface="Carlito"/>
                      </a:endParaRPr>
                    </a:p>
                  </a:txBody>
                  <a:tcPr marL="0" marR="0" marT="63500" marB="0"/>
                </a:tc>
                <a:extLst>
                  <a:ext uri="{0D108BD9-81ED-4DB2-BD59-A6C34878D82A}">
                    <a16:rowId xmlns:a16="http://schemas.microsoft.com/office/drawing/2014/main" val="10003"/>
                  </a:ext>
                </a:extLst>
              </a:tr>
              <a:tr h="306892">
                <a:tc>
                  <a:txBody>
                    <a:bodyPr/>
                    <a:lstStyle/>
                    <a:p>
                      <a:pPr marL="31750">
                        <a:lnSpc>
                          <a:spcPct val="100000"/>
                        </a:lnSpc>
                        <a:spcBef>
                          <a:spcPts val="204"/>
                        </a:spcBef>
                      </a:pPr>
                      <a:r>
                        <a:rPr lang="fr-FR" sz="1200" b="1" spc="-5" dirty="0">
                          <a:latin typeface="Arial" pitchFamily="34" charset="0"/>
                          <a:cs typeface="Arial" pitchFamily="34" charset="0"/>
                        </a:rPr>
                        <a:t>Le Règlement </a:t>
                      </a:r>
                      <a:endParaRPr sz="1200" b="1" dirty="0">
                        <a:latin typeface="Arial" pitchFamily="34" charset="0"/>
                        <a:cs typeface="Arial" pitchFamily="34" charset="0"/>
                      </a:endParaRPr>
                    </a:p>
                  </a:txBody>
                  <a:tcPr marL="0" marR="0" marT="26034" marB="0"/>
                </a:tc>
                <a:tc>
                  <a:txBody>
                    <a:bodyPr/>
                    <a:lstStyle/>
                    <a:p>
                      <a:pPr marL="182880">
                        <a:lnSpc>
                          <a:spcPct val="100000"/>
                        </a:lnSpc>
                        <a:spcBef>
                          <a:spcPts val="204"/>
                        </a:spcBef>
                      </a:pPr>
                      <a:r>
                        <a:rPr lang="fr-FR" sz="1200" dirty="0">
                          <a:latin typeface="Carlito"/>
                          <a:cs typeface="Carlito"/>
                        </a:rPr>
                        <a:t>3</a:t>
                      </a:r>
                      <a:endParaRPr sz="1200" dirty="0">
                        <a:latin typeface="Carlito"/>
                        <a:cs typeface="Carlito"/>
                      </a:endParaRPr>
                    </a:p>
                  </a:txBody>
                  <a:tcPr marL="0" marR="0" marT="26034" marB="0"/>
                </a:tc>
                <a:extLst>
                  <a:ext uri="{0D108BD9-81ED-4DB2-BD59-A6C34878D82A}">
                    <a16:rowId xmlns:a16="http://schemas.microsoft.com/office/drawing/2014/main" val="10004"/>
                  </a:ext>
                </a:extLst>
              </a:tr>
              <a:tr h="306054">
                <a:tc>
                  <a:txBody>
                    <a:bodyPr/>
                    <a:lstStyle/>
                    <a:p>
                      <a:pPr marL="31750">
                        <a:lnSpc>
                          <a:spcPct val="100000"/>
                        </a:lnSpc>
                        <a:spcBef>
                          <a:spcPts val="195"/>
                        </a:spcBef>
                      </a:pPr>
                      <a:r>
                        <a:rPr lang="fr-FR" sz="1200" b="1" spc="-5" dirty="0">
                          <a:latin typeface="Arial" pitchFamily="34" charset="0"/>
                          <a:cs typeface="Arial" pitchFamily="34" charset="0"/>
                        </a:rPr>
                        <a:t>l’Organisation  - Les</a:t>
                      </a:r>
                      <a:r>
                        <a:rPr lang="fr-FR" sz="1200" b="1" spc="-5" baseline="0" dirty="0">
                          <a:latin typeface="Arial" pitchFamily="34" charset="0"/>
                          <a:cs typeface="Arial" pitchFamily="34" charset="0"/>
                        </a:rPr>
                        <a:t> Secours</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5</a:t>
                      </a:r>
                      <a:endParaRPr sz="1200" dirty="0">
                        <a:latin typeface="Carlito"/>
                        <a:cs typeface="Carlito"/>
                      </a:endParaRPr>
                    </a:p>
                  </a:txBody>
                  <a:tcPr marL="0" marR="0" marT="24765" marB="0"/>
                </a:tc>
                <a:extLst>
                  <a:ext uri="{0D108BD9-81ED-4DB2-BD59-A6C34878D82A}">
                    <a16:rowId xmlns:a16="http://schemas.microsoft.com/office/drawing/2014/main" val="10005"/>
                  </a:ext>
                </a:extLst>
              </a:tr>
              <a:tr h="306055">
                <a:tc>
                  <a:txBody>
                    <a:bodyPr/>
                    <a:lstStyle/>
                    <a:p>
                      <a:pPr marL="31750">
                        <a:lnSpc>
                          <a:spcPct val="100000"/>
                        </a:lnSpc>
                        <a:spcBef>
                          <a:spcPts val="195"/>
                        </a:spcBef>
                      </a:pPr>
                      <a:r>
                        <a:rPr lang="fr-FR" sz="1200" b="1" spc="-5" baseline="0" dirty="0">
                          <a:latin typeface="Arial" pitchFamily="34" charset="0"/>
                          <a:cs typeface="Arial" pitchFamily="34" charset="0"/>
                        </a:rPr>
                        <a:t>Permanence et Lieux Pratiques</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sz="1200" dirty="0">
                          <a:latin typeface="Carlito"/>
                          <a:cs typeface="Carlito"/>
                        </a:rPr>
                        <a:t>6</a:t>
                      </a:r>
                    </a:p>
                  </a:txBody>
                  <a:tcPr marL="0" marR="0" marT="24765" marB="0"/>
                </a:tc>
                <a:extLst>
                  <a:ext uri="{0D108BD9-81ED-4DB2-BD59-A6C34878D82A}">
                    <a16:rowId xmlns:a16="http://schemas.microsoft.com/office/drawing/2014/main" val="10006"/>
                  </a:ext>
                </a:extLst>
              </a:tr>
              <a:tr h="306055">
                <a:tc>
                  <a:txBody>
                    <a:bodyPr/>
                    <a:lstStyle/>
                    <a:p>
                      <a:pPr marL="31750">
                        <a:lnSpc>
                          <a:spcPct val="100000"/>
                        </a:lnSpc>
                        <a:spcBef>
                          <a:spcPts val="195"/>
                        </a:spcBef>
                      </a:pPr>
                      <a:r>
                        <a:rPr lang="fr-FR" sz="1200" b="1" dirty="0">
                          <a:latin typeface="Arial" pitchFamily="34" charset="0"/>
                          <a:cs typeface="Arial" pitchFamily="34" charset="0"/>
                        </a:rPr>
                        <a:t>Plan Ville</a:t>
                      </a:r>
                      <a:r>
                        <a:rPr lang="fr-FR" sz="1200" b="1" baseline="0" dirty="0">
                          <a:latin typeface="Arial" pitchFamily="34" charset="0"/>
                          <a:cs typeface="Arial" pitchFamily="34" charset="0"/>
                        </a:rPr>
                        <a:t> Départ et Arrivée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7</a:t>
                      </a:r>
                      <a:endParaRPr sz="1200" dirty="0">
                        <a:latin typeface="Carlito"/>
                        <a:cs typeface="Carlito"/>
                      </a:endParaRPr>
                    </a:p>
                  </a:txBody>
                  <a:tcPr marL="0" marR="0" marT="24765" marB="0"/>
                </a:tc>
                <a:extLst>
                  <a:ext uri="{0D108BD9-81ED-4DB2-BD59-A6C34878D82A}">
                    <a16:rowId xmlns:a16="http://schemas.microsoft.com/office/drawing/2014/main" val="10007"/>
                  </a:ext>
                </a:extLst>
              </a:tr>
              <a:tr h="306055">
                <a:tc>
                  <a:txBody>
                    <a:bodyPr/>
                    <a:lstStyle/>
                    <a:p>
                      <a:pPr marL="31750">
                        <a:lnSpc>
                          <a:spcPct val="100000"/>
                        </a:lnSpc>
                        <a:spcBef>
                          <a:spcPts val="195"/>
                        </a:spcBef>
                      </a:pPr>
                      <a:r>
                        <a:rPr lang="fr-FR" sz="1200" b="1" dirty="0">
                          <a:latin typeface="Arial" pitchFamily="34" charset="0"/>
                          <a:cs typeface="Arial" pitchFamily="34" charset="0"/>
                        </a:rPr>
                        <a:t>Parcours </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9</a:t>
                      </a:r>
                      <a:endParaRPr sz="1200" dirty="0">
                        <a:latin typeface="Carlito"/>
                        <a:cs typeface="Carlito"/>
                      </a:endParaRPr>
                    </a:p>
                  </a:txBody>
                  <a:tcPr marL="0" marR="0" marT="24765" marB="0"/>
                </a:tc>
                <a:extLst>
                  <a:ext uri="{0D108BD9-81ED-4DB2-BD59-A6C34878D82A}">
                    <a16:rowId xmlns:a16="http://schemas.microsoft.com/office/drawing/2014/main" val="10008"/>
                  </a:ext>
                </a:extLst>
              </a:tr>
              <a:tr h="306055">
                <a:tc>
                  <a:txBody>
                    <a:bodyPr/>
                    <a:lstStyle/>
                    <a:p>
                      <a:pPr marL="31750">
                        <a:lnSpc>
                          <a:spcPct val="100000"/>
                        </a:lnSpc>
                        <a:spcBef>
                          <a:spcPts val="195"/>
                        </a:spcBef>
                      </a:pPr>
                      <a:r>
                        <a:rPr lang="fr-FR" sz="1200" b="1" dirty="0">
                          <a:latin typeface="Arial" pitchFamily="34" charset="0"/>
                          <a:cs typeface="Arial" pitchFamily="34" charset="0"/>
                        </a:rPr>
                        <a:t>Profil  de l’Epreuve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10</a:t>
                      </a:r>
                      <a:endParaRPr sz="1200" dirty="0">
                        <a:latin typeface="Carlito"/>
                        <a:cs typeface="Carlito"/>
                      </a:endParaRPr>
                    </a:p>
                  </a:txBody>
                  <a:tcPr marL="0" marR="0" marT="24765" marB="0"/>
                </a:tc>
                <a:extLst>
                  <a:ext uri="{0D108BD9-81ED-4DB2-BD59-A6C34878D82A}">
                    <a16:rowId xmlns:a16="http://schemas.microsoft.com/office/drawing/2014/main" val="10009"/>
                  </a:ext>
                </a:extLst>
              </a:tr>
              <a:tr h="306055">
                <a:tc>
                  <a:txBody>
                    <a:bodyPr/>
                    <a:lstStyle/>
                    <a:p>
                      <a:pPr marL="31750">
                        <a:lnSpc>
                          <a:spcPct val="100000"/>
                        </a:lnSpc>
                        <a:spcBef>
                          <a:spcPts val="195"/>
                        </a:spcBef>
                      </a:pPr>
                      <a:r>
                        <a:rPr lang="fr-FR" sz="1200" b="1" dirty="0">
                          <a:latin typeface="Arial" pitchFamily="34" charset="0"/>
                          <a:cs typeface="Arial" pitchFamily="34" charset="0"/>
                        </a:rPr>
                        <a:t>Fiche Horaire de l’Epreuve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11</a:t>
                      </a:r>
                      <a:endParaRPr sz="1200" dirty="0">
                        <a:latin typeface="Carlito"/>
                        <a:cs typeface="Carlito"/>
                      </a:endParaRPr>
                    </a:p>
                  </a:txBody>
                  <a:tcPr marL="0" marR="0" marT="24765" marB="0"/>
                </a:tc>
                <a:extLst>
                  <a:ext uri="{0D108BD9-81ED-4DB2-BD59-A6C34878D82A}">
                    <a16:rowId xmlns:a16="http://schemas.microsoft.com/office/drawing/2014/main" val="10010"/>
                  </a:ext>
                </a:extLst>
              </a:tr>
              <a:tr h="306055">
                <a:tc>
                  <a:txBody>
                    <a:bodyPr/>
                    <a:lstStyle/>
                    <a:p>
                      <a:pPr marL="31750">
                        <a:lnSpc>
                          <a:spcPct val="100000"/>
                        </a:lnSpc>
                        <a:spcBef>
                          <a:spcPts val="195"/>
                        </a:spcBef>
                      </a:pPr>
                      <a:r>
                        <a:rPr lang="fr-FR" sz="1200" b="1" dirty="0">
                          <a:latin typeface="Arial" pitchFamily="34" charset="0"/>
                          <a:cs typeface="Arial" pitchFamily="34" charset="0"/>
                        </a:rPr>
                        <a:t>Grille des Prix et Récompense</a:t>
                      </a:r>
                      <a:endParaRP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lang="fr-FR" sz="1200" dirty="0">
                          <a:latin typeface="Carlito"/>
                          <a:cs typeface="Carlito"/>
                        </a:rPr>
                        <a:t>12</a:t>
                      </a:r>
                      <a:endParaRPr sz="1200" dirty="0">
                        <a:latin typeface="Carlito"/>
                        <a:cs typeface="Carlito"/>
                      </a:endParaRPr>
                    </a:p>
                  </a:txBody>
                  <a:tcPr marL="0" marR="0" marT="24765" marB="0"/>
                </a:tc>
                <a:extLst>
                  <a:ext uri="{0D108BD9-81ED-4DB2-BD59-A6C34878D82A}">
                    <a16:rowId xmlns:a16="http://schemas.microsoft.com/office/drawing/2014/main" val="10011"/>
                  </a:ext>
                </a:extLst>
              </a:tr>
              <a:tr h="306892">
                <a:tc>
                  <a:txBody>
                    <a:bodyPr/>
                    <a:lstStyle/>
                    <a:p>
                      <a:pPr marL="31750">
                        <a:lnSpc>
                          <a:spcPct val="100000"/>
                        </a:lnSpc>
                        <a:spcBef>
                          <a:spcPts val="200"/>
                        </a:spcBef>
                      </a:pPr>
                      <a:r>
                        <a:rPr lang="fr-FR" sz="1200" b="1" spc="-5" dirty="0">
                          <a:latin typeface="Arial" pitchFamily="34" charset="0"/>
                          <a:cs typeface="Arial" pitchFamily="34" charset="0"/>
                        </a:rPr>
                        <a:t>Les Equipes</a:t>
                      </a:r>
                      <a:r>
                        <a:rPr lang="fr-FR" sz="1200" b="1" spc="-5" baseline="0" dirty="0">
                          <a:latin typeface="Arial" pitchFamily="34" charset="0"/>
                          <a:cs typeface="Arial" pitchFamily="34" charset="0"/>
                        </a:rPr>
                        <a:t> au Départ</a:t>
                      </a:r>
                      <a:endParaRPr sz="1200" b="1" dirty="0">
                        <a:latin typeface="Arial" pitchFamily="34" charset="0"/>
                        <a:cs typeface="Arial" pitchFamily="34" charset="0"/>
                      </a:endParaRPr>
                    </a:p>
                  </a:txBody>
                  <a:tcPr marL="0" marR="0" marT="25400" marB="0"/>
                </a:tc>
                <a:tc>
                  <a:txBody>
                    <a:bodyPr/>
                    <a:lstStyle/>
                    <a:p>
                      <a:pPr marL="182880">
                        <a:lnSpc>
                          <a:spcPct val="100000"/>
                        </a:lnSpc>
                        <a:spcBef>
                          <a:spcPts val="200"/>
                        </a:spcBef>
                      </a:pPr>
                      <a:r>
                        <a:rPr sz="1200" dirty="0">
                          <a:latin typeface="Carlito"/>
                          <a:cs typeface="Carlito"/>
                        </a:rPr>
                        <a:t>1</a:t>
                      </a:r>
                      <a:r>
                        <a:rPr lang="fr-FR" sz="1200" dirty="0">
                          <a:latin typeface="Carlito"/>
                          <a:cs typeface="Carlito"/>
                        </a:rPr>
                        <a:t>3</a:t>
                      </a:r>
                      <a:endParaRPr sz="1200" dirty="0">
                        <a:latin typeface="Carlito"/>
                        <a:cs typeface="Carlito"/>
                      </a:endParaRPr>
                    </a:p>
                  </a:txBody>
                  <a:tcPr marL="0" marR="0" marT="25400" marB="0"/>
                </a:tc>
                <a:extLst>
                  <a:ext uri="{0D108BD9-81ED-4DB2-BD59-A6C34878D82A}">
                    <a16:rowId xmlns:a16="http://schemas.microsoft.com/office/drawing/2014/main" val="10012"/>
                  </a:ext>
                </a:extLst>
              </a:tr>
              <a:tr h="306892">
                <a:tc>
                  <a:txBody>
                    <a:bodyPr/>
                    <a:lstStyle/>
                    <a:p>
                      <a:pPr marL="31750">
                        <a:lnSpc>
                          <a:spcPct val="100000"/>
                        </a:lnSpc>
                        <a:spcBef>
                          <a:spcPts val="200"/>
                        </a:spcBef>
                      </a:pPr>
                      <a:r>
                        <a:rPr lang="fr-FR" sz="1200" b="1" dirty="0">
                          <a:latin typeface="Arial" pitchFamily="34" charset="0"/>
                          <a:cs typeface="Arial" pitchFamily="34" charset="0"/>
                        </a:rPr>
                        <a:t>Les Partenaires</a:t>
                      </a:r>
                      <a:endParaRPr sz="1200" b="1" dirty="0">
                        <a:latin typeface="Arial" pitchFamily="34" charset="0"/>
                        <a:cs typeface="Arial" pitchFamily="34" charset="0"/>
                      </a:endParaRPr>
                    </a:p>
                  </a:txBody>
                  <a:tcPr marL="0" marR="0" marT="25400" marB="0"/>
                </a:tc>
                <a:tc>
                  <a:txBody>
                    <a:bodyPr/>
                    <a:lstStyle/>
                    <a:p>
                      <a:pPr marL="182880">
                        <a:lnSpc>
                          <a:spcPct val="100000"/>
                        </a:lnSpc>
                        <a:spcBef>
                          <a:spcPts val="200"/>
                        </a:spcBef>
                      </a:pPr>
                      <a:r>
                        <a:rPr lang="fr-FR" sz="1200" dirty="0">
                          <a:latin typeface="Carlito"/>
                          <a:cs typeface="Carlito"/>
                        </a:rPr>
                        <a:t>14</a:t>
                      </a:r>
                      <a:endParaRPr sz="1200" dirty="0">
                        <a:latin typeface="Carlito"/>
                        <a:cs typeface="Carlito"/>
                      </a:endParaRPr>
                    </a:p>
                  </a:txBody>
                  <a:tcPr marL="0" marR="0" marT="25400" marB="0"/>
                </a:tc>
                <a:extLst>
                  <a:ext uri="{0D108BD9-81ED-4DB2-BD59-A6C34878D82A}">
                    <a16:rowId xmlns:a16="http://schemas.microsoft.com/office/drawing/2014/main" val="10013"/>
                  </a:ext>
                </a:extLst>
              </a:tr>
              <a:tr h="348075">
                <a:tc>
                  <a:txBody>
                    <a:bodyPr/>
                    <a:lstStyle/>
                    <a:p>
                      <a:pPr marL="31750">
                        <a:lnSpc>
                          <a:spcPct val="100000"/>
                        </a:lnSpc>
                        <a:spcBef>
                          <a:spcPts val="200"/>
                        </a:spcBef>
                      </a:pPr>
                      <a:r>
                        <a:rPr lang="fr-FR" sz="1200" b="1" dirty="0">
                          <a:latin typeface="Arial" pitchFamily="34" charset="0"/>
                          <a:cs typeface="Arial" pitchFamily="34" charset="0"/>
                        </a:rPr>
                        <a:t>La Bulle</a:t>
                      </a:r>
                      <a:r>
                        <a:rPr lang="fr-FR" sz="1200" b="1" baseline="0" dirty="0">
                          <a:latin typeface="Arial" pitchFamily="34" charset="0"/>
                          <a:cs typeface="Arial" pitchFamily="34" charset="0"/>
                        </a:rPr>
                        <a:t> Course et Consignes Sanitaires</a:t>
                      </a:r>
                      <a:endParaRPr lang="fr-FR" sz="1200" b="1" dirty="0">
                        <a:latin typeface="Arial" pitchFamily="34" charset="0"/>
                        <a:cs typeface="Arial" pitchFamily="34" charset="0"/>
                      </a:endParaRPr>
                    </a:p>
                  </a:txBody>
                  <a:tcPr marL="0" marR="0" marT="24765" marB="0"/>
                </a:tc>
                <a:tc>
                  <a:txBody>
                    <a:bodyPr/>
                    <a:lstStyle/>
                    <a:p>
                      <a:pPr marL="182880">
                        <a:lnSpc>
                          <a:spcPct val="100000"/>
                        </a:lnSpc>
                        <a:spcBef>
                          <a:spcPts val="195"/>
                        </a:spcBef>
                      </a:pPr>
                      <a:r>
                        <a:rPr sz="1200" dirty="0">
                          <a:latin typeface="Carlito"/>
                          <a:cs typeface="Carlito"/>
                        </a:rPr>
                        <a:t>1</a:t>
                      </a:r>
                      <a:r>
                        <a:rPr lang="fr-FR" sz="1200" dirty="0">
                          <a:latin typeface="Carlito"/>
                          <a:cs typeface="Carlito"/>
                        </a:rPr>
                        <a:t>5</a:t>
                      </a:r>
                      <a:endParaRPr sz="1200" dirty="0">
                        <a:latin typeface="Carlito"/>
                        <a:cs typeface="Carlito"/>
                      </a:endParaRPr>
                    </a:p>
                  </a:txBody>
                  <a:tcPr marL="0" marR="0" marT="24765" marB="0"/>
                </a:tc>
                <a:extLst>
                  <a:ext uri="{0D108BD9-81ED-4DB2-BD59-A6C34878D82A}">
                    <a16:rowId xmlns:a16="http://schemas.microsoft.com/office/drawing/2014/main" val="10014"/>
                  </a:ext>
                </a:extLst>
              </a:tr>
              <a:tr h="389886">
                <a:tc>
                  <a:txBody>
                    <a:bodyPr/>
                    <a:lstStyle/>
                    <a:p>
                      <a:pPr marL="31750">
                        <a:lnSpc>
                          <a:spcPct val="100000"/>
                        </a:lnSpc>
                        <a:spcBef>
                          <a:spcPts val="500"/>
                        </a:spcBef>
                      </a:pPr>
                      <a:r>
                        <a:rPr sz="1200" b="1" dirty="0">
                          <a:solidFill>
                            <a:srgbClr val="3CB0D5"/>
                          </a:solidFill>
                          <a:latin typeface="Carlito"/>
                          <a:cs typeface="Carlito"/>
                        </a:rPr>
                        <a:t>ANNEXE</a:t>
                      </a:r>
                      <a:endParaRPr sz="1200" dirty="0">
                        <a:latin typeface="Carlito"/>
                        <a:cs typeface="Carlito"/>
                      </a:endParaRPr>
                    </a:p>
                  </a:txBody>
                  <a:tcPr marL="0" marR="0" marT="6350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15"/>
                  </a:ext>
                </a:extLst>
              </a:tr>
              <a:tr h="278460">
                <a:tc>
                  <a:txBody>
                    <a:bodyPr/>
                    <a:lstStyle/>
                    <a:p>
                      <a:pPr marL="31750">
                        <a:lnSpc>
                          <a:spcPts val="1400"/>
                        </a:lnSpc>
                        <a:spcBef>
                          <a:spcPts val="495"/>
                        </a:spcBef>
                      </a:pPr>
                      <a:r>
                        <a:rPr sz="1200" b="1" spc="-5" dirty="0">
                          <a:latin typeface="Carlito"/>
                          <a:cs typeface="Carlito"/>
                        </a:rPr>
                        <a:t>Règlementation Coupe </a:t>
                      </a:r>
                      <a:r>
                        <a:rPr sz="1200" b="1" dirty="0">
                          <a:latin typeface="Carlito"/>
                          <a:cs typeface="Carlito"/>
                        </a:rPr>
                        <a:t>de</a:t>
                      </a:r>
                      <a:r>
                        <a:rPr sz="1200" b="1" spc="-10" dirty="0">
                          <a:latin typeface="Carlito"/>
                          <a:cs typeface="Carlito"/>
                        </a:rPr>
                        <a:t> </a:t>
                      </a:r>
                      <a:r>
                        <a:rPr sz="1200" b="1" spc="-5" dirty="0">
                          <a:latin typeface="Carlito"/>
                          <a:cs typeface="Carlito"/>
                        </a:rPr>
                        <a:t>France</a:t>
                      </a:r>
                      <a:endParaRPr sz="1200" dirty="0">
                        <a:latin typeface="Carlito"/>
                        <a:cs typeface="Carlito"/>
                      </a:endParaRPr>
                    </a:p>
                  </a:txBody>
                  <a:tcPr marL="0" marR="0" marT="62865" marB="0"/>
                </a:tc>
                <a:tc>
                  <a:txBody>
                    <a:bodyPr/>
                    <a:lstStyle/>
                    <a:p>
                      <a:pPr marL="182880">
                        <a:lnSpc>
                          <a:spcPts val="1400"/>
                        </a:lnSpc>
                        <a:spcBef>
                          <a:spcPts val="495"/>
                        </a:spcBef>
                      </a:pPr>
                      <a:r>
                        <a:rPr sz="1200" dirty="0">
                          <a:latin typeface="Carlito"/>
                          <a:cs typeface="Carlito"/>
                        </a:rPr>
                        <a:t>19</a:t>
                      </a:r>
                    </a:p>
                  </a:txBody>
                  <a:tcPr marL="0" marR="0" marT="62865" marB="0"/>
                </a:tc>
                <a:extLst>
                  <a:ext uri="{0D108BD9-81ED-4DB2-BD59-A6C34878D82A}">
                    <a16:rowId xmlns:a16="http://schemas.microsoft.com/office/drawing/2014/main" val="10016"/>
                  </a:ext>
                </a:extLst>
              </a:tr>
            </a:tbl>
          </a:graphicData>
        </a:graphic>
      </p:graphicFrame>
      <p:sp>
        <p:nvSpPr>
          <p:cNvPr id="11" name="Espace réservé du pied de page 10"/>
          <p:cNvSpPr>
            <a:spLocks noGrp="1"/>
          </p:cNvSpPr>
          <p:nvPr>
            <p:ph type="ftr" sz="quarter" idx="5"/>
          </p:nvPr>
        </p:nvSpPr>
        <p:spPr>
          <a:xfrm>
            <a:off x="695958" y="6960437"/>
            <a:ext cx="3736341" cy="256480"/>
          </a:xfrm>
        </p:spPr>
        <p:txBody>
          <a:bodyPr/>
          <a:lstStyle/>
          <a:p>
            <a:pPr marL="12700">
              <a:lnSpc>
                <a:spcPts val="1045"/>
              </a:lnSpc>
            </a:pPr>
            <a:r>
              <a:rPr lang="fr-FR" spc="-10" dirty="0"/>
              <a:t>GUIDE DE ROUTE GRAND PRIX DU PAYS D'AIX – PUYRICARD</a:t>
            </a:r>
          </a:p>
          <a:p>
            <a:pPr marL="12700">
              <a:lnSpc>
                <a:spcPts val="1045"/>
              </a:lnSpc>
            </a:pPr>
            <a:r>
              <a:rPr lang="fr-FR" spc="-10" dirty="0"/>
              <a:t> Coupe de France N1  18 FEVRIER 2023</a:t>
            </a:r>
            <a:endParaRPr lang="fr-FR" spc="-5" dirty="0"/>
          </a:p>
        </p:txBody>
      </p:sp>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2</a:t>
            </a:fld>
            <a:endParaRPr lang="fr-FR" spc="-5" dirty="0"/>
          </a:p>
        </p:txBody>
      </p:sp>
      <p:pic>
        <p:nvPicPr>
          <p:cNvPr id="4" name="Image 3">
            <a:extLst>
              <a:ext uri="{FF2B5EF4-FFF2-40B4-BE49-F238E27FC236}">
                <a16:creationId xmlns:a16="http://schemas.microsoft.com/office/drawing/2014/main" id="{48463246-8AEA-B731-3D4C-32F1F36F282F}"/>
              </a:ext>
            </a:extLst>
          </p:cNvPr>
          <p:cNvPicPr>
            <a:picLocks noChangeAspect="1"/>
          </p:cNvPicPr>
          <p:nvPr/>
        </p:nvPicPr>
        <p:blipFill>
          <a:blip r:embed="rId4"/>
          <a:stretch>
            <a:fillRect/>
          </a:stretch>
        </p:blipFill>
        <p:spPr>
          <a:xfrm>
            <a:off x="427924" y="695614"/>
            <a:ext cx="4272407" cy="60458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EUILLET COUPE DE FRANCE.png"/>
          <p:cNvPicPr>
            <a:picLocks noChangeAspect="1"/>
          </p:cNvPicPr>
          <p:nvPr/>
        </p:nvPicPr>
        <p:blipFill>
          <a:blip r:embed="rId2" cstate="print"/>
          <a:stretch>
            <a:fillRect/>
          </a:stretch>
        </p:blipFill>
        <p:spPr>
          <a:xfrm>
            <a:off x="0" y="1546"/>
            <a:ext cx="10693400" cy="7559758"/>
          </a:xfrm>
          <a:prstGeom prst="rect">
            <a:avLst/>
          </a:prstGeom>
        </p:spPr>
      </p:pic>
      <p:sp>
        <p:nvSpPr>
          <p:cNvPr id="6" name="object 4"/>
          <p:cNvSpPr txBox="1">
            <a:spLocks/>
          </p:cNvSpPr>
          <p:nvPr/>
        </p:nvSpPr>
        <p:spPr>
          <a:xfrm>
            <a:off x="-368300" y="0"/>
            <a:ext cx="10668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REGLEMENT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7" name="Text Box 2"/>
          <p:cNvSpPr txBox="1">
            <a:spLocks noChangeArrowheads="1"/>
          </p:cNvSpPr>
          <p:nvPr/>
        </p:nvSpPr>
        <p:spPr bwMode="auto">
          <a:xfrm>
            <a:off x="317500" y="733425"/>
            <a:ext cx="10150475" cy="601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effectLst/>
                <a:latin typeface="Arial" pitchFamily="34" charset="0"/>
                <a:cs typeface="Arial" pitchFamily="34" charset="0"/>
              </a:rPr>
              <a:t>Article 1. </a:t>
            </a:r>
            <a:endParaRPr lang="fr-FR" sz="900" b="1" u="sng" dirty="0">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lumMod val="65000"/>
                    <a:lumOff val="35000"/>
                  </a:schemeClr>
                </a:solidFill>
                <a:effectLst/>
                <a:latin typeface="Arial" pitchFamily="34" charset="0"/>
                <a:cs typeface="Arial" pitchFamily="34" charset="0"/>
              </a:rPr>
              <a:t>Organisation </a:t>
            </a:r>
            <a:r>
              <a:rPr kumimoji="0" lang="fr-FR" sz="900" b="0" i="0" u="sng" strike="noStrike" cap="none" normalizeH="0" baseline="0" dirty="0">
                <a:ln>
                  <a:noFill/>
                </a:ln>
                <a:solidFill>
                  <a:schemeClr val="tx1">
                    <a:lumMod val="65000"/>
                    <a:lumOff val="35000"/>
                  </a:schemeClr>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L’épreuve « Le Grand Prix du Pays d'Aix - Puyricard », est organisée par l’Amical Vélo Club Aixois , Complexe sportif de la Pioline ,35, chemin Albert Guigou ,13290 – LES MILLES,  sous les règlements de la FFC. Elle se dispute le samedi 18 février 2023 à partir de 11 h 30</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2. </a:t>
            </a:r>
          </a:p>
          <a:p>
            <a:pPr lvl="0" fontAlgn="base">
              <a:spcBef>
                <a:spcPct val="0"/>
              </a:spcBef>
              <a:spcAft>
                <a:spcPct val="0"/>
              </a:spcAft>
            </a:pPr>
            <a:r>
              <a:rPr kumimoji="0" lang="fr-FR" sz="900" b="1" i="0" u="sng" strike="noStrike" cap="none" normalizeH="0" baseline="0" dirty="0">
                <a:ln>
                  <a:noFill/>
                </a:ln>
                <a:solidFill>
                  <a:schemeClr val="tx1"/>
                </a:solidFill>
                <a:effectLst/>
                <a:latin typeface="Arial" pitchFamily="34" charset="0"/>
                <a:cs typeface="Arial" pitchFamily="34" charset="0"/>
              </a:rPr>
              <a:t>Type de l’épreuve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L’épreuve est réservée aux athlètes de  </a:t>
            </a:r>
            <a:r>
              <a:rPr lang="fr-FR" sz="900" dirty="0">
                <a:latin typeface="Arial" pitchFamily="34" charset="0"/>
                <a:cs typeface="Arial" pitchFamily="34" charset="0"/>
              </a:rPr>
              <a:t>catégories « Élite »</a:t>
            </a:r>
            <a:r>
              <a:rPr kumimoji="0" lang="fr-FR" sz="900" b="0" i="0" u="none" strike="noStrike" cap="none" normalizeH="0" baseline="0" dirty="0">
                <a:ln>
                  <a:noFill/>
                </a:ln>
                <a:solidFill>
                  <a:schemeClr val="tx1"/>
                </a:solidFill>
                <a:effectLst/>
                <a:latin typeface="Arial" pitchFamily="34" charset="0"/>
                <a:cs typeface="Arial" pitchFamily="34" charset="0"/>
              </a:rPr>
              <a:t>. Elle est inscrite au calendrier national FFC et classé 1.12.1 « Elite-Nationale ». Il s’agit de la première manche de Coupe de France 2023 sur route des clubs de Division Nationale 1 </a:t>
            </a:r>
          </a:p>
          <a:p>
            <a:pPr lvl="0" fontAlgn="base">
              <a:spcBef>
                <a:spcPct val="0"/>
              </a:spcBef>
              <a:spcAft>
                <a:spcPct val="0"/>
              </a:spcAft>
            </a:pPr>
            <a:endParaRPr kumimoji="0" lang="fr-FR" sz="8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3.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Participation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Conformément au règlement FFC, l’épreuve est ouverte aux équipes de Nationale</a:t>
            </a:r>
            <a:r>
              <a:rPr kumimoji="0" lang="fr-FR" sz="900" b="0" i="0" u="none" strike="noStrike" cap="none" normalizeH="0" dirty="0">
                <a:ln>
                  <a:noFill/>
                </a:ln>
                <a:solidFill>
                  <a:schemeClr val="tx1"/>
                </a:solidFill>
                <a:effectLst/>
                <a:latin typeface="Arial" pitchFamily="34" charset="0"/>
                <a:cs typeface="Arial" pitchFamily="34" charset="0"/>
              </a:rPr>
              <a:t> 1.</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 Le nombre d’engagés est fixé à 200 participants . Le nombre de coureurs d’un même club ne pourra être supérieur à 6.</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4.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Permanence :</a:t>
            </a:r>
            <a:r>
              <a:rPr kumimoji="0" lang="fr-FR" sz="900" b="0" i="0" u="sng"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La permanence de départ se tient le vendredi 17 février 2023 à partir de </a:t>
            </a:r>
            <a:r>
              <a:rPr kumimoji="0" lang="fr-FR" sz="900" b="0" i="0" u="none" strike="noStrike" cap="none" normalizeH="0" baseline="0" dirty="0">
                <a:ln>
                  <a:noFill/>
                </a:ln>
                <a:solidFill>
                  <a:srgbClr val="FF0000"/>
                </a:solidFill>
                <a:effectLst/>
                <a:latin typeface="Arial" pitchFamily="34" charset="0"/>
                <a:cs typeface="Arial" pitchFamily="34" charset="0"/>
              </a:rPr>
              <a:t> </a:t>
            </a:r>
            <a:r>
              <a:rPr kumimoji="0" lang="fr-FR" sz="900" b="0" i="0" u="none" strike="noStrike" cap="none" normalizeH="0" baseline="0" dirty="0">
                <a:ln>
                  <a:noFill/>
                </a:ln>
                <a:effectLst/>
                <a:latin typeface="Arial" pitchFamily="34" charset="0"/>
                <a:cs typeface="Arial" pitchFamily="34" charset="0"/>
              </a:rPr>
              <a:t>16h30</a:t>
            </a:r>
            <a:r>
              <a:rPr kumimoji="0" lang="fr-FR" sz="900" b="0" i="0" u="none" strike="noStrike" cap="none" normalizeH="0" baseline="0" dirty="0">
                <a:ln>
                  <a:noFill/>
                </a:ln>
                <a:solidFill>
                  <a:schemeClr val="tx1"/>
                </a:solidFill>
                <a:effectLst/>
                <a:latin typeface="Arial" pitchFamily="34" charset="0"/>
                <a:cs typeface="Arial" pitchFamily="34" charset="0"/>
              </a:rPr>
              <a:t> et jusqu’à 21h00,  le lieu sera situé à l’Hôtel IBIS</a:t>
            </a:r>
            <a:r>
              <a:rPr lang="fr-FR" sz="900" dirty="0">
                <a:latin typeface="Arial" pitchFamily="34" charset="0"/>
                <a:cs typeface="Arial" pitchFamily="34" charset="0"/>
              </a:rPr>
              <a:t>, avenue des Infirmeries, Complexe sportif du Val de l’Arc, 13100 Aix-en-Provence</a:t>
            </a:r>
            <a:r>
              <a:rPr lang="fr-FR" sz="900" b="0" i="0" dirty="0">
                <a:solidFill>
                  <a:srgbClr val="222222"/>
                </a:solidFill>
                <a:effectLst/>
                <a:latin typeface="Arial" panose="020B0604020202020204" pitchFamily="34" charset="0"/>
              </a:rPr>
              <a:t>.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La confirmation des partants est faite par le DS de chaque équipe de N1et N2 . Le DS</a:t>
            </a:r>
            <a:r>
              <a:rPr kumimoji="0" lang="fr-FR" sz="900" b="0" i="0" u="none" strike="noStrike" cap="none" normalizeH="0" dirty="0">
                <a:ln>
                  <a:noFill/>
                </a:ln>
                <a:solidFill>
                  <a:schemeClr val="tx1"/>
                </a:solidFill>
                <a:effectLst/>
                <a:latin typeface="Arial" pitchFamily="34" charset="0"/>
                <a:cs typeface="Arial" pitchFamily="34" charset="0"/>
              </a:rPr>
              <a:t> s’assure  du </a:t>
            </a:r>
            <a:r>
              <a:rPr kumimoji="0" lang="fr-FR" sz="900" b="0" i="0" u="none" strike="noStrike" cap="none" normalizeH="0" baseline="0" dirty="0">
                <a:ln>
                  <a:noFill/>
                </a:ln>
                <a:solidFill>
                  <a:schemeClr val="tx1"/>
                </a:solidFill>
                <a:effectLst/>
                <a:latin typeface="Arial" pitchFamily="34" charset="0"/>
                <a:cs typeface="Arial" pitchFamily="34" charset="0"/>
              </a:rPr>
              <a:t>retrait des dossards, des plaques de cadre et des transpondeurs de son équipe.</a:t>
            </a:r>
            <a:r>
              <a:rPr kumimoji="0" lang="fr-FR" sz="900" b="0" i="0" u="none" strike="noStrike" cap="none" normalizeH="0" dirty="0">
                <a:ln>
                  <a:noFill/>
                </a:ln>
                <a:solidFill>
                  <a:schemeClr val="tx1"/>
                </a:solidFill>
                <a:effectLst/>
                <a:latin typeface="Arial" pitchFamily="34" charset="0"/>
                <a:cs typeface="Arial" pitchFamily="34" charset="0"/>
              </a:rPr>
              <a:t> L’ensemble du dossier course est remis aux directeurs sportifs de chaque équipe, sur présentation des licences des coureurs lors de la permanence</a:t>
            </a:r>
            <a:r>
              <a:rPr lang="fr-FR" sz="900" dirty="0">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La réunion des directeurs sportifs, organisée suivant le règlement FFC article 1.2.087, en la présence des membres du Jury des arbitres est fixée le  vendredi 17 février 2023 à 18h00 et se tiendra . à l’Hôtel IBIS, avenue des Infirmeries, Complexe sportif du Val de l’Arc, 13100 Aix-en-Provence. </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5.</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Engagements </a:t>
            </a:r>
            <a:r>
              <a:rPr kumimoji="0" lang="fr-FR" sz="900" b="1" i="0" u="none" strike="noStrike" cap="none" normalizeH="0" baseline="0" dirty="0">
                <a:ln>
                  <a:noFill/>
                </a:ln>
                <a:solidFill>
                  <a:schemeClr val="tx1"/>
                </a:solidFill>
                <a:effectLst/>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Le fait d’être engagé implique que chaque coureur a pris connaissance du présent règlement et qu’il accepte toutes les clauses. Chaque coureur s’engage à respecter le code de la route. L’engagement se fera par équipe. Un droit d’engagement par coureur devra être acquitté. Les engagements devront être régularisés sur l’outil cicleweb www.ffc.fr </a:t>
            </a:r>
          </a:p>
          <a:p>
            <a:pPr marL="0" lvl="0" indent="0" eaLnBrk="1" fontAlgn="base" latinLnBrk="0" hangingPunct="1">
              <a:lnSpc>
                <a:spcPct val="100000"/>
              </a:lnSpc>
              <a:spcBef>
                <a:spcPct val="0"/>
              </a:spcBef>
              <a:spcAft>
                <a:spcPct val="0"/>
              </a:spcAft>
              <a:tabLst/>
            </a:pPr>
            <a:r>
              <a:rPr kumimoji="0" lang="fr-FR" sz="900" i="0" u="none" strike="noStrike" cap="none" normalizeH="0" baseline="0" dirty="0">
                <a:ln>
                  <a:noFill/>
                </a:ln>
                <a:solidFill>
                  <a:schemeClr val="tx1"/>
                </a:solidFill>
                <a:effectLst/>
                <a:latin typeface="Arial" pitchFamily="34" charset="0"/>
                <a:cs typeface="Arial" pitchFamily="34" charset="0"/>
              </a:rPr>
              <a:t>La permanence de fin de course </a:t>
            </a:r>
            <a:r>
              <a:rPr kumimoji="0" lang="fr-FR" sz="900" b="0" i="0" u="none" strike="noStrike" cap="none" normalizeH="0" baseline="0" dirty="0">
                <a:ln>
                  <a:noFill/>
                </a:ln>
                <a:solidFill>
                  <a:schemeClr val="tx1"/>
                </a:solidFill>
                <a:effectLst/>
                <a:latin typeface="Arial" pitchFamily="34" charset="0"/>
                <a:cs typeface="Arial" pitchFamily="34" charset="0"/>
              </a:rPr>
              <a:t>pour le retour des transpondeurs, plaques de cadre et dossards se fera à la Salle des Fête de Puyricard. </a:t>
            </a:r>
            <a:r>
              <a:rPr lang="fr-FR" sz="900" dirty="0">
                <a:latin typeface="Arial" pitchFamily="34" charset="0"/>
                <a:cs typeface="Arial" pitchFamily="34" charset="0"/>
              </a:rPr>
              <a:t>(Tout transpondeur non restitué sera facturé 60 €)</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6.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Emargement </a:t>
            </a:r>
            <a:r>
              <a:rPr kumimoji="0" lang="fr-FR" sz="900" b="1" i="0" u="none" strike="noStrike" cap="none" normalizeH="0" baseline="0" dirty="0">
                <a:ln>
                  <a:noFill/>
                </a:ln>
                <a:solidFill>
                  <a:schemeClr val="tx1"/>
                </a:solidFill>
                <a:effectLst/>
                <a:latin typeface="Arial" pitchFamily="34" charset="0"/>
                <a:cs typeface="Arial" pitchFamily="34" charset="0"/>
              </a:rPr>
              <a:t>:  </a:t>
            </a:r>
            <a:r>
              <a:rPr lang="fr-FR" sz="900" b="1" dirty="0">
                <a:latin typeface="Arial" pitchFamily="34" charset="0"/>
                <a:cs typeface="Arial" pitchFamily="34" charset="0"/>
              </a:rPr>
              <a:t>L</a:t>
            </a:r>
            <a:r>
              <a:rPr kumimoji="0" lang="fr-FR" sz="900" b="0" i="0" u="none" strike="noStrike" cap="none" normalizeH="0" baseline="0" dirty="0">
                <a:ln>
                  <a:noFill/>
                </a:ln>
                <a:solidFill>
                  <a:schemeClr val="tx1"/>
                </a:solidFill>
                <a:effectLst/>
                <a:latin typeface="Arial" pitchFamily="34" charset="0"/>
                <a:cs typeface="Arial" pitchFamily="34" charset="0"/>
              </a:rPr>
              <a:t>a photo des équipes se fera sur le podium animation à proximité de la ligne de départ de 10h00</a:t>
            </a:r>
            <a:r>
              <a:rPr kumimoji="0" lang="fr-FR" sz="900" b="1" i="0" u="none" strike="noStrike" cap="none" normalizeH="0" baseline="0" dirty="0">
                <a:ln>
                  <a:noFill/>
                </a:ln>
                <a:solidFill>
                  <a:schemeClr val="tx1"/>
                </a:solidFill>
                <a:effectLst/>
                <a:latin typeface="Arial" pitchFamily="34" charset="0"/>
                <a:cs typeface="Arial" pitchFamily="34" charset="0"/>
              </a:rPr>
              <a:t> </a:t>
            </a:r>
            <a:r>
              <a:rPr kumimoji="0" lang="fr-FR" sz="900" i="0" u="none" strike="noStrike" cap="none" normalizeH="0" baseline="0" dirty="0">
                <a:ln>
                  <a:noFill/>
                </a:ln>
                <a:solidFill>
                  <a:schemeClr val="tx1"/>
                </a:solidFill>
                <a:effectLst/>
                <a:latin typeface="Arial" pitchFamily="34" charset="0"/>
                <a:cs typeface="Arial" pitchFamily="34" charset="0"/>
              </a:rPr>
              <a:t>à  11h20</a:t>
            </a:r>
            <a:r>
              <a:rPr kumimoji="0" lang="fr-FR" sz="900" b="1" i="0" u="none" strike="noStrike" cap="none" normalizeH="0" baseline="0" dirty="0">
                <a:ln>
                  <a:noFill/>
                </a:ln>
                <a:solidFill>
                  <a:schemeClr val="tx1"/>
                </a:solidFill>
                <a:effectLst/>
                <a:latin typeface="Arial" pitchFamily="34" charset="0"/>
                <a:cs typeface="Arial" pitchFamily="34" charset="0"/>
              </a:rPr>
              <a:t>,</a:t>
            </a:r>
            <a:r>
              <a:rPr kumimoji="0" lang="fr-FR" sz="900" b="0" i="0" u="none" strike="noStrike" cap="none" normalizeH="0" baseline="0" dirty="0">
                <a:ln>
                  <a:noFill/>
                </a:ln>
                <a:solidFill>
                  <a:schemeClr val="tx1"/>
                </a:solidFill>
                <a:effectLst/>
                <a:latin typeface="Arial" pitchFamily="34" charset="0"/>
                <a:cs typeface="Arial" pitchFamily="34" charset="0"/>
              </a:rPr>
              <a:t> les équipes devront se présenter au complet, dans l’ordre de passage prédéterminé</a:t>
            </a:r>
            <a:r>
              <a:rPr lang="fr-FR" sz="900" dirty="0">
                <a:latin typeface="Arial" pitchFamily="34" charset="0"/>
                <a:cs typeface="Arial" pitchFamily="34" charset="0"/>
              </a:rPr>
              <a:t> par la liste de départ officielle. Le DS veillera à respecter l’horaire de son équipe.</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7.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Ravitaillement et zones vertes </a:t>
            </a:r>
            <a:r>
              <a:rPr kumimoji="0" lang="fr-FR" sz="900" b="0" i="0" u="none" strike="noStrike" cap="none" normalizeH="0" baseline="0" dirty="0">
                <a:ln>
                  <a:noFill/>
                </a:ln>
                <a:solidFill>
                  <a:schemeClr val="tx1"/>
                </a:solidFill>
                <a:effectLst/>
                <a:latin typeface="Arial" pitchFamily="34" charset="0"/>
                <a:cs typeface="Arial" pitchFamily="34" charset="0"/>
              </a:rPr>
              <a:t>Le ravitaillement à pied des coureurs se fera à l’intérieur d’une zone délimitée s’étendant du KM 26  au </a:t>
            </a:r>
            <a:r>
              <a:rPr lang="fr-FR" sz="900" dirty="0">
                <a:latin typeface="Arial" pitchFamily="34" charset="0"/>
                <a:cs typeface="Arial" pitchFamily="34" charset="0"/>
              </a:rPr>
              <a:t>KM</a:t>
            </a:r>
            <a:r>
              <a:rPr kumimoji="0" lang="fr-FR" sz="900" b="0" i="0" u="none" strike="noStrike" cap="none" normalizeH="0" baseline="0" dirty="0">
                <a:ln>
                  <a:noFill/>
                </a:ln>
                <a:solidFill>
                  <a:schemeClr val="tx1"/>
                </a:solidFill>
                <a:effectLst/>
                <a:latin typeface="Arial" pitchFamily="34" charset="0"/>
                <a:cs typeface="Arial" pitchFamily="34" charset="0"/>
              </a:rPr>
              <a:t> 28. Des sacs poubelles et des containers seront disposés sur cette zone, afin de permettre, aux encadrants des équipes, de laisser la zone indemne de pollution et de déchets. Des dérogations à ces prescriptions pourront être apportées par le Jury des arbitres, en consultation avec l’organisateur en cas de circonstances exceptionnelles.</a:t>
            </a:r>
          </a:p>
          <a:p>
            <a:pPr marL="0" lvl="0" indent="0" eaLnBrk="1" fontAlgn="base" latinLnBrk="0" hangingPunct="1">
              <a:lnSpc>
                <a:spcPct val="100000"/>
              </a:lnSpc>
              <a:spcBef>
                <a:spcPct val="0"/>
              </a:spcBef>
              <a:spcAft>
                <a:spcPct val="0"/>
              </a:spcAft>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8. </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Respect de la nature et de l’environnement </a:t>
            </a:r>
            <a:r>
              <a:rPr kumimoji="0" lang="fr-FR" sz="900" b="0" i="0" u="none" strike="noStrike" cap="none" normalizeH="0" baseline="0" dirty="0">
                <a:ln>
                  <a:noFill/>
                </a:ln>
                <a:solidFill>
                  <a:schemeClr val="tx1"/>
                </a:solidFill>
                <a:effectLst/>
                <a:latin typeface="Arial" pitchFamily="34" charset="0"/>
                <a:cs typeface="Arial" pitchFamily="34" charset="0"/>
              </a:rPr>
              <a:t>: Les Coureurs sont priés de se montrer respectueux de l’environnement en évitant de jeter leurs détritus sur la voie publique, en gardant notamment les emballages alimentaires dans leurs poches. Il en va de même pour les encadrants des équipes. </a:t>
            </a:r>
          </a:p>
          <a:p>
            <a:pPr marL="0" lvl="0" indent="0" eaLnBrk="1" fontAlgn="base" latinLnBrk="0" hangingPunct="1">
              <a:lnSpc>
                <a:spcPct val="100000"/>
              </a:lnSpc>
              <a:spcBef>
                <a:spcPct val="0"/>
              </a:spcBef>
              <a:spcAft>
                <a:spcPct val="0"/>
              </a:spcAft>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Article 9.</a:t>
            </a:r>
          </a:p>
          <a:p>
            <a:pPr marL="0" lvl="0" indent="0" eaLnBrk="1" fontAlgn="base" latinLnBrk="0" hangingPunct="1">
              <a:lnSpc>
                <a:spcPct val="100000"/>
              </a:lnSpc>
              <a:spcBef>
                <a:spcPct val="0"/>
              </a:spcBef>
              <a:spcAft>
                <a:spcPct val="0"/>
              </a:spcAft>
              <a:tabLst/>
            </a:pPr>
            <a:r>
              <a:rPr kumimoji="0" lang="fr-FR" sz="900" b="1" i="0" u="sng" strike="noStrike" cap="none" normalizeH="0" baseline="0" dirty="0">
                <a:ln>
                  <a:noFill/>
                </a:ln>
                <a:solidFill>
                  <a:schemeClr val="tx1"/>
                </a:solidFill>
                <a:effectLst/>
                <a:latin typeface="Arial" pitchFamily="34" charset="0"/>
                <a:cs typeface="Arial" pitchFamily="34" charset="0"/>
              </a:rPr>
              <a:t>Arrivée </a:t>
            </a:r>
            <a:r>
              <a:rPr kumimoji="0" lang="fr-FR" sz="900" b="1" i="0" u="none" strike="noStrike" cap="none" normalizeH="0" baseline="0" dirty="0">
                <a:ln>
                  <a:noFill/>
                </a:ln>
                <a:solidFill>
                  <a:schemeClr val="tx1"/>
                </a:solidFill>
                <a:effectLst/>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Une déviation obligatoire sera mise en place pour les véhicules, y compris les motos à 700 m de la ligne d’arrivée, à gauche, permettant de rejoindre directement le parking des coureurs. Seuls sont autorisés à franchir la ligne d’arrivée les véhicules de l’organisation, les véhicules d'ouverture, les motos sécurité, les véhicules des arbitres, du médecin</a:t>
            </a:r>
            <a:r>
              <a:rPr lang="fr-FR" sz="900" dirty="0">
                <a:latin typeface="Arial" pitchFamily="34" charset="0"/>
                <a:cs typeface="Arial" pitchFamily="34" charset="0"/>
              </a:rPr>
              <a:t> et le </a:t>
            </a:r>
            <a:r>
              <a:rPr kumimoji="0" lang="fr-FR" sz="900" b="0" i="0" u="none" strike="noStrike" cap="none" normalizeH="0" baseline="0" dirty="0">
                <a:ln>
                  <a:noFill/>
                </a:ln>
                <a:solidFill>
                  <a:schemeClr val="tx1"/>
                </a:solidFill>
                <a:effectLst/>
                <a:latin typeface="Arial" pitchFamily="34" charset="0"/>
                <a:cs typeface="Arial" pitchFamily="34" charset="0"/>
              </a:rPr>
              <a:t>véhicule de fin de course, conformément au règlement UCI article 2.3.006.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0" name="Espace réservé du pied de page 9"/>
          <p:cNvSpPr>
            <a:spLocks noGrp="1"/>
          </p:cNvSpPr>
          <p:nvPr>
            <p:ph type="ftr" sz="quarter" idx="5"/>
          </p:nvPr>
        </p:nvSpPr>
        <p:spPr>
          <a:xfrm>
            <a:off x="695958" y="6960437"/>
            <a:ext cx="3583941"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9" name="Espace réservé du numéro de diapositive 8"/>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3</a:t>
            </a:fld>
            <a:endParaRPr lang="fr-FR" spc="-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5" name="object 4"/>
          <p:cNvSpPr txBox="1">
            <a:spLocks/>
          </p:cNvSpPr>
          <p:nvPr/>
        </p:nvSpPr>
        <p:spPr>
          <a:xfrm>
            <a:off x="-368300" y="0"/>
            <a:ext cx="106668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REGLEMENT</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6" name="Text Box 2"/>
          <p:cNvSpPr txBox="1">
            <a:spLocks noChangeArrowheads="1"/>
          </p:cNvSpPr>
          <p:nvPr/>
        </p:nvSpPr>
        <p:spPr bwMode="auto">
          <a:xfrm>
            <a:off x="270700" y="809625"/>
            <a:ext cx="10152000" cy="60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10.</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latin typeface="Calibri" pitchFamily="34" charset="0"/>
                <a:cs typeface="Arial" pitchFamily="34" charset="0"/>
              </a:rPr>
              <a:t>Délais d’arrivée</a:t>
            </a:r>
            <a:r>
              <a:rPr kumimoji="0" lang="fr-FR" sz="1000" b="1" i="0" strike="noStrike" cap="none" normalizeH="0" baseline="0" dirty="0">
                <a:ln>
                  <a:noFill/>
                </a:ln>
                <a:solidFill>
                  <a:schemeClr val="tx1"/>
                </a:solidFill>
                <a:latin typeface="Calibri" pitchFamily="34" charset="0"/>
                <a:cs typeface="Arial" pitchFamily="34" charset="0"/>
              </a:rPr>
              <a:t> :  </a:t>
            </a:r>
            <a:r>
              <a:rPr kumimoji="0" lang="fr-FR" sz="1000" b="0" u="none" strike="noStrike" cap="none" normalizeH="0" baseline="0" dirty="0">
                <a:ln>
                  <a:noFill/>
                </a:ln>
                <a:solidFill>
                  <a:schemeClr val="tx1"/>
                </a:solidFill>
                <a:effectLst/>
                <a:latin typeface="Calibri" pitchFamily="34" charset="0"/>
                <a:cs typeface="Arial" pitchFamily="34" charset="0"/>
              </a:rPr>
              <a:t>Tout coureur arrivant dans un délai dépassant  le pourcentage   retenu par le collège des arbitres , du temps du vainqueur n’est plus retenu au classement. </a:t>
            </a:r>
          </a:p>
          <a:p>
            <a:pPr marL="0" lvl="0" indent="0" eaLnBrk="1" fontAlgn="base" latinLnBrk="0" hangingPunct="1">
              <a:lnSpc>
                <a:spcPct val="100000"/>
              </a:lnSpc>
              <a:spcBef>
                <a:spcPct val="0"/>
              </a:spcBef>
              <a:spcAft>
                <a:spcPct val="0"/>
              </a:spcAft>
              <a:tabLst/>
            </a:pPr>
            <a:r>
              <a:rPr kumimoji="0" lang="fr-FR" sz="1000" b="0" u="none" strike="noStrike" cap="none" normalizeH="0" baseline="0" dirty="0">
                <a:ln>
                  <a:noFill/>
                </a:ln>
                <a:solidFill>
                  <a:schemeClr val="tx1"/>
                </a:solidFill>
                <a:effectLst/>
                <a:latin typeface="Calibri" pitchFamily="34" charset="0"/>
                <a:cs typeface="Arial" pitchFamily="34" charset="0"/>
              </a:rPr>
              <a:t>Le délai peut être augmenté en cas de circonstances exceptionnelles par le jury des arbitres, en consultation avec l’organisateur. Tout coureur pointé à plus de 10 minutes du peloton principal, doit s’arrêter et quitter la course après avoir remis son dossard au camion balai, notamment à l’entame du dernier tour de circuit</a:t>
            </a:r>
            <a:r>
              <a:rPr kumimoji="0" lang="fr-FR" sz="1000" b="0" i="0" u="none" strike="noStrike" cap="none" normalizeH="0" baseline="0" dirty="0">
                <a:ln>
                  <a:noFill/>
                </a:ln>
                <a:solidFill>
                  <a:schemeClr val="tx1"/>
                </a:solidFill>
                <a:effectLst/>
                <a:latin typeface="Calibri" pitchFamily="34" charset="0"/>
                <a:cs typeface="Arial" pitchFamily="34" charset="0"/>
              </a:rPr>
              <a:t>.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11.</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Protocole </a:t>
            </a:r>
            <a:r>
              <a:rPr kumimoji="0" lang="fr-FR" sz="1000" b="1" i="0" strike="noStrike" cap="none" normalizeH="0" baseline="0" dirty="0">
                <a:ln>
                  <a:noFill/>
                </a:ln>
                <a:solidFill>
                  <a:schemeClr val="tx1"/>
                </a:solidFill>
                <a:effectLst/>
                <a:latin typeface="Calibri" pitchFamily="34" charset="0"/>
                <a:cs typeface="Arial" pitchFamily="34" charset="0"/>
              </a:rPr>
              <a:t> :</a:t>
            </a:r>
            <a:r>
              <a:rPr kumimoji="0" lang="fr-FR" sz="1000" b="0" i="0"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Les 3 premiers de l’épreuve, le vainqueurs du classement annexe, la première équipe au classement de la Coupe de France.</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T</a:t>
            </a:r>
            <a:r>
              <a:rPr kumimoji="0" lang="fr-FR" sz="1000" b="0" i="0" u="none" strike="noStrike" cap="none" normalizeH="0" baseline="0" dirty="0">
                <a:ln>
                  <a:noFill/>
                </a:ln>
                <a:solidFill>
                  <a:schemeClr val="tx1"/>
                </a:solidFill>
                <a:effectLst/>
                <a:latin typeface="Calibri" pitchFamily="34" charset="0"/>
                <a:cs typeface="Arial" pitchFamily="34" charset="0"/>
              </a:rPr>
              <a:t>ous doivent se présenter au plus tard 15 minutes après leur arrivée sur le podium d’arrivée. En cas de non-présentation au protocole, les prix et primes ne seront pas attribués et des amendes pourraient être infligées à partir d’une décision du jury des commissaires.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12</a:t>
            </a:r>
            <a:r>
              <a:rPr kumimoji="0" lang="fr-FR" sz="1000" b="1" i="0" u="none" strike="noStrike" cap="none" normalizeH="0" baseline="0" dirty="0">
                <a:ln>
                  <a:noFill/>
                </a:ln>
                <a:solidFill>
                  <a:schemeClr val="tx1"/>
                </a:solidFill>
                <a:effectLst/>
                <a:latin typeface="Calibri" pitchFamily="34" charset="0"/>
                <a:cs typeface="Arial" pitchFamily="34" charset="0"/>
              </a:rPr>
              <a:t>.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Prix Grille</a:t>
            </a:r>
            <a:r>
              <a:rPr kumimoji="0" lang="fr-FR" sz="1000" b="0" i="0" u="sng"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  1829 /20 </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Prix annexe  : Dotation en espèces </a:t>
            </a:r>
          </a:p>
          <a:p>
            <a:pPr marL="0" lvl="0" indent="0" eaLnBrk="1" fontAlgn="base" latinLnBrk="0" hangingPunct="1">
              <a:lnSpc>
                <a:spcPct val="100000"/>
              </a:lnSpc>
              <a:spcBef>
                <a:spcPct val="0"/>
              </a:spcBef>
              <a:spcAft>
                <a:spcPct val="0"/>
              </a:spcAft>
              <a:tabLst/>
            </a:pPr>
            <a:r>
              <a:rPr kumimoji="0" lang="fr-FR" sz="1000" b="0" i="0" u="none" strike="noStrike" cap="none" normalizeH="0" baseline="0" dirty="0">
                <a:ln>
                  <a:noFill/>
                </a:ln>
                <a:solidFill>
                  <a:schemeClr val="tx1"/>
                </a:solidFill>
                <a:effectLst/>
                <a:latin typeface="Calibri" pitchFamily="34" charset="0"/>
                <a:cs typeface="Arial" pitchFamily="34" charset="0"/>
              </a:rPr>
              <a:t>Prix meilleure équipe : Dotation spéciale  à déterminer</a:t>
            </a:r>
            <a:endParaRPr lang="fr-FR" sz="1000" b="1" dirty="0">
              <a:solidFill>
                <a:srgbClr val="FF0000"/>
              </a:solidFill>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endParaRPr kumimoji="0" lang="fr-FR" sz="800" b="1" i="0" u="sng" strike="noStrike" cap="none" normalizeH="0" baseline="0" dirty="0">
              <a:ln>
                <a:noFill/>
              </a:ln>
              <a:solidFill>
                <a:srgbClr val="FF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13.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Service médical</a:t>
            </a:r>
            <a:r>
              <a:rPr lang="fr-FR" sz="1000" b="1" u="sng" dirty="0">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Les soins médicaux en course seront assurés par le service médical mis en place par l’organisation et cela à partir du moment où les coureurs pénètrent dans l’enceinte du contrôle de départ jusqu’au moment où ils quittent celle d’arrivée.</a:t>
            </a:r>
          </a:p>
          <a:p>
            <a:pPr marL="0" lvl="0" indent="0" eaLnBrk="1" fontAlgn="base" latinLnBrk="0" hangingPunct="1">
              <a:lnSpc>
                <a:spcPct val="100000"/>
              </a:lnSpc>
              <a:spcBef>
                <a:spcPct val="0"/>
              </a:spcBef>
              <a:spcAft>
                <a:spcPct val="0"/>
              </a:spcAft>
              <a:tabLst/>
            </a:pPr>
            <a:r>
              <a:rPr lang="fr-FR" sz="1000" dirty="0">
                <a:latin typeface="Calibri" pitchFamily="34" charset="0"/>
                <a:cs typeface="Arial" pitchFamily="34" charset="0"/>
              </a:rPr>
              <a:t>Deux véhicule DPS de la Croix Rouge  seront présent dans la bulle course avec 8 secouristes.</a:t>
            </a:r>
          </a:p>
          <a:p>
            <a:pPr marL="0" lvl="0" indent="0" eaLnBrk="1" fontAlgn="base" latinLnBrk="0" hangingPunct="1">
              <a:lnSpc>
                <a:spcPct val="100000"/>
              </a:lnSpc>
              <a:spcBef>
                <a:spcPct val="0"/>
              </a:spcBef>
              <a:spcAft>
                <a:spcPct val="0"/>
              </a:spcAft>
              <a:tabLst/>
            </a:pPr>
            <a:r>
              <a:rPr kumimoji="0" lang="fr-FR" sz="1000" b="0" i="0" u="none" strike="noStrike" cap="none" normalizeH="0" baseline="0" dirty="0">
                <a:ln>
                  <a:noFill/>
                </a:ln>
                <a:solidFill>
                  <a:schemeClr val="tx1"/>
                </a:solidFill>
                <a:effectLst/>
                <a:latin typeface="Calibri" pitchFamily="34" charset="0"/>
                <a:cs typeface="Arial" pitchFamily="34" charset="0"/>
              </a:rPr>
              <a:t>Un médecin sera présent dans un véhicule suiveur, selon le positionnement  défini par le règlement fédéral.</a:t>
            </a:r>
          </a:p>
          <a:p>
            <a:pPr marL="0" lvl="0" indent="0" eaLnBrk="1" fontAlgn="base" latinLnBrk="0" hangingPunct="1">
              <a:lnSpc>
                <a:spcPct val="100000"/>
              </a:lnSpc>
              <a:spcBef>
                <a:spcPct val="0"/>
              </a:spcBef>
              <a:spcAft>
                <a:spcPct val="0"/>
              </a:spcAft>
              <a:tabLst/>
            </a:pPr>
            <a:endParaRPr kumimoji="0" lang="fr-FR" sz="8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14</a:t>
            </a:r>
            <a:r>
              <a:rPr kumimoji="0" lang="fr-FR" sz="1000" b="0" i="0" u="sng" strike="noStrike" cap="none" normalizeH="0" baseline="0" dirty="0">
                <a:ln>
                  <a:noFill/>
                </a:ln>
                <a:solidFill>
                  <a:schemeClr val="tx1"/>
                </a:solidFill>
                <a:effectLst/>
                <a:latin typeface="Times New Roman" pitchFamily="18" charset="0"/>
                <a:cs typeface="Arial" pitchFamily="34" charset="0"/>
              </a:rPr>
              <a:t>.</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Contrôle médical </a:t>
            </a:r>
            <a:r>
              <a:rPr kumimoji="0" lang="fr-FR" sz="1000" b="0" i="0" u="none" strike="noStrike" cap="none" normalizeH="0" baseline="0" dirty="0">
                <a:ln>
                  <a:noFill/>
                </a:ln>
                <a:solidFill>
                  <a:schemeClr val="tx1"/>
                </a:solidFill>
                <a:effectLst/>
                <a:latin typeface="Calibri" pitchFamily="34" charset="0"/>
                <a:cs typeface="Arial" pitchFamily="34" charset="0"/>
              </a:rPr>
              <a:t>Le règlement antidopage de la FFC s’applique intégralement à la présente épreuve. Le contrôle se déroulera dans la salle du Contrôle antidopage dans le  Gymnase Marcel Cau.  Conformément aux prescriptions de l’article 28 du règlement UCI. </a:t>
            </a:r>
            <a:r>
              <a:rPr kumimoji="0" lang="fr-FR" sz="1000" i="0" u="none" strike="noStrike" cap="none" normalizeH="0" baseline="0" dirty="0">
                <a:ln>
                  <a:noFill/>
                </a:ln>
                <a:effectLst/>
                <a:latin typeface="Calibri" pitchFamily="34" charset="0"/>
                <a:cs typeface="Arial" pitchFamily="34" charset="0"/>
              </a:rPr>
              <a:t>La liste des chaperons désignés </a:t>
            </a:r>
            <a:r>
              <a:rPr kumimoji="0" lang="fr-FR" sz="1000" i="0" u="none" strike="noStrike" cap="none" normalizeH="0" dirty="0">
                <a:ln>
                  <a:noFill/>
                </a:ln>
                <a:effectLst/>
                <a:latin typeface="Calibri" pitchFamily="34" charset="0"/>
                <a:cs typeface="Arial" pitchFamily="34" charset="0"/>
              </a:rPr>
              <a:t> sera communiquée au collège des </a:t>
            </a:r>
            <a:r>
              <a:rPr lang="fr-FR" sz="1000" dirty="0">
                <a:latin typeface="Calibri" pitchFamily="34" charset="0"/>
                <a:cs typeface="Arial" pitchFamily="34" charset="0"/>
              </a:rPr>
              <a:t> arbitres le jour de la permanence , soit le vendredi  17 février, à la permanence.</a:t>
            </a:r>
            <a:endParaRPr kumimoji="0" lang="fr-FR" sz="1000" i="0" u="none" strike="noStrike" cap="none" normalizeH="0" baseline="0" dirty="0">
              <a:ln>
                <a:noFill/>
              </a:ln>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endParaRPr kumimoji="0" lang="fr-FR" sz="1000" b="1" i="0" u="none" strike="noStrike" cap="none" normalizeH="0" baseline="0" dirty="0">
              <a:ln>
                <a:noFill/>
              </a:ln>
              <a:solidFill>
                <a:srgbClr val="FF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15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Esprit sportif </a:t>
            </a:r>
            <a:r>
              <a:rPr kumimoji="0" lang="fr-FR" sz="1000" b="0" i="0" u="none" strike="noStrike" cap="none" normalizeH="0" baseline="0" dirty="0">
                <a:ln>
                  <a:noFill/>
                </a:ln>
                <a:solidFill>
                  <a:schemeClr val="tx1"/>
                </a:solidFill>
                <a:effectLst/>
                <a:latin typeface="Calibri" pitchFamily="34" charset="0"/>
                <a:cs typeface="Arial" pitchFamily="34" charset="0"/>
              </a:rPr>
              <a:t>Nous comptons sur l'esprit sportif de chacun afin que l'épreuve puisse se dérouler dans de bonnes conditions .</a:t>
            </a: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16</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Protocole COVID 19 </a:t>
            </a:r>
            <a:r>
              <a:rPr lang="fr-FR" sz="1000" dirty="0">
                <a:latin typeface="Calibri" pitchFamily="34" charset="0"/>
                <a:cs typeface="Arial" pitchFamily="34" charset="0"/>
              </a:rPr>
              <a:t> (Néant pour 2023)</a:t>
            </a: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endParaRPr kumimoji="0" lang="fr-FR" sz="1000" b="0" i="0" u="none" strike="noStrike" cap="none" normalizeH="0" baseline="0" dirty="0">
              <a:ln>
                <a:noFill/>
              </a:ln>
              <a:solidFill>
                <a:schemeClr val="tx1"/>
              </a:solidFill>
              <a:effectLst/>
              <a:latin typeface="Calibri"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Article 17 </a:t>
            </a:r>
          </a:p>
          <a:p>
            <a:pPr marL="0" lvl="0" indent="0" eaLnBrk="1" fontAlgn="base" latinLnBrk="0" hangingPunct="1">
              <a:lnSpc>
                <a:spcPct val="100000"/>
              </a:lnSpc>
              <a:spcBef>
                <a:spcPct val="0"/>
              </a:spcBef>
              <a:spcAft>
                <a:spcPct val="0"/>
              </a:spcAft>
              <a:tabLst/>
            </a:pPr>
            <a:r>
              <a:rPr kumimoji="0" lang="fr-FR" sz="1000" b="1" i="0" u="sng" strike="noStrike" cap="none" normalizeH="0" baseline="0" dirty="0">
                <a:ln>
                  <a:noFill/>
                </a:ln>
                <a:solidFill>
                  <a:schemeClr val="tx1"/>
                </a:solidFill>
                <a:effectLst/>
                <a:latin typeface="Calibri" pitchFamily="34" charset="0"/>
                <a:cs typeface="Arial" pitchFamily="34" charset="0"/>
              </a:rPr>
              <a:t>Divers</a:t>
            </a:r>
            <a:r>
              <a:rPr kumimoji="0" lang="fr-FR" sz="1000" b="0" i="0" u="sng" strike="noStrike" cap="none" normalizeH="0" baseline="0" dirty="0">
                <a:ln>
                  <a:noFill/>
                </a:ln>
                <a:solidFill>
                  <a:schemeClr val="tx1"/>
                </a:solidFill>
                <a:effectLst/>
                <a:latin typeface="Calibri" pitchFamily="34" charset="0"/>
                <a:cs typeface="Arial" pitchFamily="34" charset="0"/>
              </a:rPr>
              <a:t> </a:t>
            </a:r>
            <a:r>
              <a:rPr kumimoji="0" lang="fr-FR" sz="1000" b="0" i="0" u="none" strike="noStrike" cap="none" normalizeH="0" baseline="0" dirty="0">
                <a:ln>
                  <a:noFill/>
                </a:ln>
                <a:solidFill>
                  <a:schemeClr val="tx1"/>
                </a:solidFill>
                <a:effectLst/>
                <a:latin typeface="Calibri" pitchFamily="34" charset="0"/>
                <a:cs typeface="Arial" pitchFamily="34" charset="0"/>
              </a:rPr>
              <a:t>Pour tout sujet n'étant pas traité dans le présent règlement interne, il sera fait référence au règlement fédéral en vigueur concernant les épreuves de Coupe de France sur route 2023 des clubs de Nationale 1. En cas de force majeure, d’événement imprévu et indépendant de leur volonté pouvant influer sur la sécurité et la régularité de l’épreuve, le Comité d’Organisation et le Jury des Arbitres pourront prendre les dispositions particulières qu’ils jugeront utiles et non prévues dans le présent règlement.</a:t>
            </a:r>
            <a:endParaRPr kumimoji="0" lang="fr-FR" sz="10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0" name="Espace réservé du pied de page 9"/>
          <p:cNvSpPr>
            <a:spLocks noGrp="1"/>
          </p:cNvSpPr>
          <p:nvPr>
            <p:ph type="ftr" sz="quarter" idx="5"/>
          </p:nvPr>
        </p:nvSpPr>
        <p:spPr>
          <a:xfrm>
            <a:off x="622301" y="6981825"/>
            <a:ext cx="3276600"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7" name="Espace réservé du numéro de diapositive 6"/>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4</a:t>
            </a:fld>
            <a:endParaRPr lang="fr-FR" spc="-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EUILLET COUPE DE FRANCE.png"/>
          <p:cNvPicPr>
            <a:picLocks noChangeAspect="1"/>
          </p:cNvPicPr>
          <p:nvPr/>
        </p:nvPicPr>
        <p:blipFill>
          <a:blip r:embed="rId3" cstate="print"/>
          <a:stretch>
            <a:fillRect/>
          </a:stretch>
        </p:blipFill>
        <p:spPr>
          <a:xfrm>
            <a:off x="0" y="0"/>
            <a:ext cx="10693400" cy="7559758"/>
          </a:xfrm>
          <a:prstGeom prst="rect">
            <a:avLst/>
          </a:prstGeom>
        </p:spPr>
      </p:pic>
      <p:sp>
        <p:nvSpPr>
          <p:cNvPr id="5" name="object 4"/>
          <p:cNvSpPr txBox="1">
            <a:spLocks/>
          </p:cNvSpPr>
          <p:nvPr/>
        </p:nvSpPr>
        <p:spPr>
          <a:xfrm>
            <a:off x="-368300" y="0"/>
            <a:ext cx="106680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L’ORGANISATION</a:t>
            </a:r>
            <a:r>
              <a:rPr lang="fr-FR" sz="2800" b="1" kern="0" spc="-5" dirty="0">
                <a:solidFill>
                  <a:schemeClr val="bg1"/>
                </a:solidFill>
                <a:latin typeface="Arial" pitchFamily="34" charset="0"/>
                <a:ea typeface="+mj-ea"/>
                <a:cs typeface="Arial" pitchFamily="34" charset="0"/>
              </a:rPr>
              <a:t>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6" name="Text Box 2"/>
          <p:cNvSpPr txBox="1">
            <a:spLocks noChangeArrowheads="1"/>
          </p:cNvSpPr>
          <p:nvPr/>
        </p:nvSpPr>
        <p:spPr bwMode="auto">
          <a:xfrm>
            <a:off x="317500" y="733425"/>
            <a:ext cx="3208338" cy="6059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Président :</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Jean Daniel BEURNIER </a:t>
            </a:r>
            <a:r>
              <a:rPr lang="fr-FR" sz="900" dirty="0">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06 09 09 92 92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Directeur de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J</a:t>
            </a:r>
            <a:r>
              <a:rPr lang="fr-FR" sz="900" dirty="0">
                <a:latin typeface="Arial" pitchFamily="34" charset="0"/>
                <a:cs typeface="Arial" pitchFamily="34" charset="0"/>
              </a:rPr>
              <a:t>ean </a:t>
            </a:r>
            <a:r>
              <a:rPr kumimoji="0" lang="fr-FR" sz="900" b="0" i="0" u="none" strike="noStrike" cap="none" normalizeH="0" baseline="0" dirty="0">
                <a:ln>
                  <a:noFill/>
                </a:ln>
                <a:solidFill>
                  <a:schemeClr val="tx1"/>
                </a:solidFill>
                <a:effectLst/>
                <a:latin typeface="Arial" pitchFamily="34" charset="0"/>
                <a:cs typeface="Arial" pitchFamily="34" charset="0"/>
              </a:rPr>
              <a:t>Michel BOURGOUIN  06 99 45 12 35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effectLst/>
                <a:latin typeface="Arial" pitchFamily="34" charset="0"/>
                <a:cs typeface="Arial" pitchFamily="34" charset="0"/>
              </a:rPr>
              <a:t>Collège des commissaires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Président du Jury :</a:t>
            </a:r>
            <a:r>
              <a:rPr kumimoji="0" lang="fr-FR" sz="900" b="0" i="0" u="none" strike="noStrike" cap="none" normalizeH="0" baseline="0" dirty="0">
                <a:ln>
                  <a:noFill/>
                </a:ln>
                <a:effectLst/>
                <a:latin typeface="Arial" pitchFamily="34" charset="0"/>
                <a:cs typeface="Arial" pitchFamily="34" charset="0"/>
              </a:rPr>
              <a:t> Séverine JAMAIN</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Commissaire 1 : </a:t>
            </a:r>
            <a:r>
              <a:rPr kumimoji="0" lang="fr-FR" sz="900" i="0" u="none" strike="noStrike" cap="none" normalizeH="0" baseline="0" dirty="0">
                <a:ln>
                  <a:noFill/>
                </a:ln>
                <a:latin typeface="Arial" pitchFamily="34" charset="0"/>
                <a:cs typeface="Arial" pitchFamily="34" charset="0"/>
              </a:rPr>
              <a:t>Gilles JALADE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1" i="0" u="none" strike="noStrike" cap="none" normalizeH="0" baseline="0" dirty="0">
                <a:ln>
                  <a:noFill/>
                </a:ln>
                <a:effectLst/>
                <a:latin typeface="Arial" pitchFamily="34" charset="0"/>
                <a:cs typeface="Arial" pitchFamily="34" charset="0"/>
              </a:rPr>
              <a:t>Commissaire 2 :</a:t>
            </a:r>
            <a:r>
              <a:rPr kumimoji="0" lang="fr-FR" sz="900" b="0" i="0" u="none" strike="noStrike" cap="none" normalizeH="0" baseline="0" dirty="0">
                <a:ln>
                  <a:noFill/>
                </a:ln>
                <a:effectLst/>
                <a:latin typeface="Arial" pitchFamily="34" charset="0"/>
                <a:cs typeface="Arial" pitchFamily="34" charset="0"/>
              </a:rPr>
              <a:t> Séverine LOPES DIAZ</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Juge à l'arrivée</a:t>
            </a:r>
            <a:r>
              <a:rPr kumimoji="0" lang="fr-FR" sz="900" b="0" i="0" u="none" strike="noStrike" cap="none" normalizeH="0" baseline="0" dirty="0">
                <a:ln>
                  <a:noFill/>
                </a:ln>
                <a:effectLst/>
                <a:latin typeface="Arial" pitchFamily="34" charset="0"/>
                <a:cs typeface="Arial" pitchFamily="34" charset="0"/>
              </a:rPr>
              <a:t> : Richard COMBAZ</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effectLst/>
                <a:latin typeface="Arial" pitchFamily="34" charset="0"/>
                <a:cs typeface="Arial" pitchFamily="34" charset="0"/>
              </a:rPr>
              <a:t>Commissaire  moto 1</a:t>
            </a:r>
            <a:r>
              <a:rPr kumimoji="0" lang="fr-FR" sz="900" b="0" i="0" u="none" strike="noStrike" cap="none" normalizeH="0" baseline="0" dirty="0">
                <a:ln>
                  <a:noFill/>
                </a:ln>
                <a:effectLst/>
                <a:latin typeface="Arial" pitchFamily="34" charset="0"/>
                <a:cs typeface="Arial" pitchFamily="34" charset="0"/>
              </a:rPr>
              <a:t> : Didier ROUSSET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900" b="1" i="0" u="none" strike="noStrike" cap="none" normalizeH="0" baseline="0" dirty="0">
                <a:ln>
                  <a:noFill/>
                </a:ln>
                <a:effectLst/>
                <a:latin typeface="Arial" pitchFamily="34" charset="0"/>
                <a:cs typeface="Arial" pitchFamily="34" charset="0"/>
              </a:rPr>
              <a:t>Commissaire  moto 2 : </a:t>
            </a:r>
            <a:r>
              <a:rPr kumimoji="0" lang="fr-FR" sz="900" i="0" u="none" strike="noStrike" cap="none" normalizeH="0" baseline="0" dirty="0">
                <a:ln>
                  <a:noFill/>
                </a:ln>
                <a:effectLst/>
                <a:latin typeface="Arial" pitchFamily="34" charset="0"/>
                <a:cs typeface="Arial" pitchFamily="34" charset="0"/>
              </a:rPr>
              <a:t>Sandrine DUFOUR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ligne </a:t>
            </a:r>
            <a:r>
              <a:rPr lang="fr-FR" sz="900" b="1" dirty="0">
                <a:latin typeface="Arial" pitchFamily="34" charset="0"/>
                <a:cs typeface="Arial" pitchFamily="34" charset="0"/>
              </a:rPr>
              <a:t>D</a:t>
            </a:r>
            <a:r>
              <a:rPr kumimoji="0" lang="fr-FR" sz="900" b="1" i="0" u="none" strike="noStrike" cap="none" normalizeH="0" baseline="0" dirty="0">
                <a:ln>
                  <a:noFill/>
                </a:ln>
                <a:solidFill>
                  <a:schemeClr val="tx1"/>
                </a:solidFill>
                <a:effectLst/>
                <a:latin typeface="Arial" pitchFamily="34" charset="0"/>
                <a:cs typeface="Arial" pitchFamily="34" charset="0"/>
              </a:rPr>
              <a:t>épart-Arrivée</a:t>
            </a:r>
            <a:r>
              <a:rPr kumimoji="0" lang="fr-FR" sz="900" b="0" i="0" u="none" strike="noStrike" cap="none" normalizeH="0" baseline="0" dirty="0">
                <a:ln>
                  <a:noFill/>
                </a:ln>
                <a:solidFill>
                  <a:schemeClr val="tx1"/>
                </a:solidFill>
                <a:effectLst/>
                <a:latin typeface="Arial" pitchFamily="34" charset="0"/>
                <a:cs typeface="Arial"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pPr>
            <a:r>
              <a:rPr lang="fr-FR" sz="900" dirty="0">
                <a:latin typeface="Arial" pitchFamily="34" charset="0"/>
                <a:cs typeface="Arial" pitchFamily="34" charset="0"/>
              </a:rPr>
              <a:t>Antoine CRESPI   06 84 16 82 24</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sécurité arrivée: </a:t>
            </a:r>
          </a:p>
          <a:p>
            <a:pPr fontAlgn="base">
              <a:spcBef>
                <a:spcPct val="0"/>
              </a:spcBef>
              <a:spcAft>
                <a:spcPct val="0"/>
              </a:spcAft>
            </a:pPr>
            <a:r>
              <a:rPr lang="fr-FR" sz="900" dirty="0">
                <a:latin typeface="Arial" pitchFamily="34" charset="0"/>
                <a:cs typeface="Arial" pitchFamily="34" charset="0"/>
              </a:rPr>
              <a:t>Antoine CRESPI   06 84 16 82 24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Référent sécurité - Responsable circuit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Patrick CHIARONI  06 07 84 94 56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parcours retour (6km) et Sécurité Arrivée </a:t>
            </a:r>
            <a:r>
              <a:rPr kumimoji="0" lang="fr-FR" sz="900" b="0" i="0" u="none" strike="noStrike" cap="none" normalizeH="0" baseline="0" dirty="0">
                <a:ln>
                  <a:noFill/>
                </a:ln>
                <a:solidFill>
                  <a:schemeClr val="tx1"/>
                </a:solidFill>
                <a:effectLst/>
                <a:latin typeface="Arial" pitchFamily="34" charset="0"/>
                <a:cs typeface="Arial" pitchFamily="34" charset="0"/>
              </a:rPr>
              <a:t>David SOUCASSE   06 64 16 63 86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Responsable technique et logistique circuit et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Félix GRANON        06 72 91 98 21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Presse et relations partenaires</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fontAlgn="base">
              <a:spcBef>
                <a:spcPct val="0"/>
              </a:spcBef>
              <a:spcAft>
                <a:spcPct val="0"/>
              </a:spcAft>
            </a:pPr>
            <a:r>
              <a:rPr kumimoji="0" lang="fr-FR" sz="900" b="0" i="0" u="none" strike="noStrike" cap="none" normalizeH="0" baseline="0" dirty="0">
                <a:ln>
                  <a:noFill/>
                </a:ln>
                <a:solidFill>
                  <a:schemeClr val="tx1"/>
                </a:solidFill>
                <a:effectLst/>
                <a:latin typeface="Arial" pitchFamily="34" charset="0"/>
                <a:cs typeface="Arial" pitchFamily="34" charset="0"/>
              </a:rPr>
              <a:t>Jean Daniel BEURNIER </a:t>
            </a:r>
            <a:r>
              <a:rPr lang="fr-FR" sz="900" dirty="0">
                <a:latin typeface="Arial" pitchFamily="34" charset="0"/>
                <a:cs typeface="Arial" pitchFamily="34" charset="0"/>
              </a:rPr>
              <a:t>  </a:t>
            </a:r>
            <a:r>
              <a:rPr kumimoji="0" lang="fr-FR" sz="900" b="0" i="0" u="none" strike="noStrike" cap="none" normalizeH="0" baseline="0" dirty="0">
                <a:ln>
                  <a:noFill/>
                </a:ln>
                <a:solidFill>
                  <a:schemeClr val="tx1"/>
                </a:solidFill>
                <a:effectLst/>
                <a:latin typeface="Arial" pitchFamily="34" charset="0"/>
                <a:cs typeface="Arial" pitchFamily="34" charset="0"/>
              </a:rPr>
              <a:t>06 09 09 92 92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Jean Luc CORREARD  06 14 34 26 25  </a:t>
            </a:r>
          </a:p>
          <a:p>
            <a:pPr lvl="0" fontAlgn="base">
              <a:spcBef>
                <a:spcPct val="0"/>
              </a:spcBef>
              <a:spcAft>
                <a:spcPct val="0"/>
              </a:spcAft>
            </a:pPr>
            <a:r>
              <a:rPr lang="fr-FR" sz="900" b="1" dirty="0">
                <a:latin typeface="Arial" pitchFamily="34" charset="0"/>
                <a:cs typeface="Arial" pitchFamily="34" charset="0"/>
              </a:rPr>
              <a:t>Responsable Contrôle Anti Dopage :</a:t>
            </a:r>
            <a:r>
              <a:rPr lang="fr-FR" sz="900" dirty="0">
                <a:latin typeface="Arial" pitchFamily="34" charset="0"/>
                <a:cs typeface="Arial" pitchFamily="34" charset="0"/>
              </a:rPr>
              <a:t> : </a:t>
            </a:r>
          </a:p>
          <a:p>
            <a:pPr lvl="0" fontAlgn="base">
              <a:spcBef>
                <a:spcPct val="0"/>
              </a:spcBef>
              <a:spcAft>
                <a:spcPct val="0"/>
              </a:spcAft>
            </a:pPr>
            <a:r>
              <a:rPr lang="fr-FR" sz="900" dirty="0">
                <a:latin typeface="Arial" pitchFamily="34" charset="0"/>
                <a:cs typeface="Arial" pitchFamily="34" charset="0"/>
              </a:rPr>
              <a:t>Jean Luc CORREARD  06 14 34 26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Gestion des engagements -  Relations avec les équipes de N1 :  </a:t>
            </a:r>
            <a:r>
              <a:rPr kumimoji="0" lang="fr-FR" sz="900" b="0" i="0" u="none" strike="noStrike" cap="none" normalizeH="0" baseline="0" dirty="0">
                <a:ln>
                  <a:noFill/>
                </a:ln>
                <a:solidFill>
                  <a:schemeClr val="tx1"/>
                </a:solidFill>
                <a:effectLst/>
                <a:latin typeface="Arial" pitchFamily="34" charset="0"/>
                <a:cs typeface="Arial" pitchFamily="34" charset="0"/>
              </a:rPr>
              <a:t>David SWAN : 06 38 12 11 25</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Relations avec les officiels de course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David SWAN: 06 38 12 11 25</a:t>
            </a:r>
          </a:p>
          <a:p>
            <a:pPr lvl="0" fontAlgn="base">
              <a:spcBef>
                <a:spcPct val="0"/>
              </a:spcBef>
              <a:spcAft>
                <a:spcPct val="0"/>
              </a:spcAft>
            </a:pPr>
            <a:r>
              <a:rPr kumimoji="0" lang="fr-FR" sz="900" b="1" i="0" u="none" strike="noStrike" cap="none" normalizeH="0" baseline="0" dirty="0">
                <a:ln>
                  <a:noFill/>
                </a:ln>
                <a:solidFill>
                  <a:schemeClr val="tx1"/>
                </a:solidFill>
                <a:effectLst/>
                <a:latin typeface="Arial" pitchFamily="34" charset="0"/>
                <a:cs typeface="Arial" pitchFamily="34" charset="0"/>
              </a:rPr>
              <a:t>Régulateur course :</a:t>
            </a:r>
            <a:r>
              <a:rPr lang="fr-FR" sz="900" dirty="0">
                <a:latin typeface="Arial" pitchFamily="34" charset="0"/>
                <a:cs typeface="Arial" pitchFamily="34" charset="0"/>
              </a:rPr>
              <a:t> </a:t>
            </a:r>
          </a:p>
          <a:p>
            <a:pPr lvl="0" fontAlgn="base">
              <a:spcBef>
                <a:spcPct val="0"/>
              </a:spcBef>
              <a:spcAft>
                <a:spcPct val="0"/>
              </a:spcAft>
            </a:pPr>
            <a:endParaRPr lang="fr-FR" sz="9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Référent convivialité et accueil sur site Restauration</a:t>
            </a:r>
            <a:r>
              <a:rPr kumimoji="0" lang="fr-FR" sz="9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Raymond MICHEL  06 83 88 33 06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Communication et diffusion information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Benjamin RIBEIRO  06 63 19 68 35</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Arial" pitchFamily="34" charset="0"/>
                <a:cs typeface="Arial" pitchFamily="34" charset="0"/>
              </a:rPr>
              <a:t>Médecin : </a:t>
            </a:r>
            <a:r>
              <a:rPr kumimoji="0" lang="fr-FR" sz="900" b="0" i="0" u="none" strike="noStrike" cap="none" normalizeH="0" baseline="0" dirty="0">
                <a:ln>
                  <a:noFill/>
                </a:ln>
                <a:solidFill>
                  <a:schemeClr val="tx1"/>
                </a:solidFill>
                <a:effectLst/>
                <a:latin typeface="Arial" pitchFamily="34" charset="0"/>
                <a:cs typeface="Arial" pitchFamily="34" charset="0"/>
              </a:rPr>
              <a:t>Dr </a:t>
            </a:r>
            <a:r>
              <a:rPr lang="fr-FR" sz="900" dirty="0">
                <a:latin typeface="Arial" pitchFamily="34" charset="0"/>
                <a:cs typeface="Arial" pitchFamily="34" charset="0"/>
              </a:rPr>
              <a:t>De Bono Thierry 06 32 97 42 66</a:t>
            </a:r>
            <a:endParaRPr kumimoji="0" lang="fr-FR" sz="900" b="0" i="0" u="none" strike="noStrike" cap="none" normalizeH="0" baseline="0" dirty="0">
              <a:ln>
                <a:noFill/>
              </a:ln>
              <a:solidFill>
                <a:schemeClr val="tx1"/>
              </a:solidFill>
              <a:effectLst/>
              <a:latin typeface="Arial" pitchFamily="34" charset="0"/>
              <a:cs typeface="Arial" pitchFamily="34" charset="0"/>
            </a:endParaRPr>
          </a:p>
        </p:txBody>
      </p:sp>
      <p:sp>
        <p:nvSpPr>
          <p:cNvPr id="7" name="Text Box 3"/>
          <p:cNvSpPr txBox="1">
            <a:spLocks noChangeArrowheads="1"/>
          </p:cNvSpPr>
          <p:nvPr/>
        </p:nvSpPr>
        <p:spPr bwMode="auto">
          <a:xfrm>
            <a:off x="3694113" y="733425"/>
            <a:ext cx="3246437" cy="6108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Ambulances : </a:t>
            </a:r>
            <a:r>
              <a:rPr kumimoji="0" lang="fr-FR" sz="1000" b="0" i="0" u="none" strike="noStrike" cap="none" normalizeH="0" baseline="0" dirty="0">
                <a:ln>
                  <a:noFill/>
                </a:ln>
                <a:solidFill>
                  <a:schemeClr val="tx1"/>
                </a:solidFill>
                <a:effectLst/>
                <a:latin typeface="Arial" pitchFamily="34" charset="0"/>
                <a:cs typeface="Arial" pitchFamily="34" charset="0"/>
              </a:rPr>
              <a:t>Croix Rouge Française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Speaker Officiel : </a:t>
            </a:r>
            <a:r>
              <a:rPr kumimoji="0" lang="fr-FR" sz="1000" i="0" u="none" strike="noStrike" cap="none" normalizeH="0" baseline="0" dirty="0">
                <a:ln>
                  <a:noFill/>
                </a:ln>
                <a:solidFill>
                  <a:schemeClr val="tx1"/>
                </a:solidFill>
                <a:effectLst/>
                <a:latin typeface="Arial" pitchFamily="34" charset="0"/>
                <a:cs typeface="Arial" pitchFamily="34" charset="0"/>
              </a:rPr>
              <a:t>Jean Claude Combi </a:t>
            </a:r>
            <a:endParaRPr kumimoji="0" lang="fr-FR" sz="100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1"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Voiture d’ouverture de la bulle course :</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Philippe RIALLAND AES</a:t>
            </a:r>
            <a:r>
              <a:rPr kumimoji="0" lang="fr-FR" sz="1000" i="0" u="none" strike="noStrike" cap="none" normalizeH="0" baseline="0" dirty="0">
                <a:ln>
                  <a:noFill/>
                </a:ln>
                <a:effectLst/>
                <a:latin typeface="Arial" pitchFamily="34" charset="0"/>
                <a:cs typeface="Arial" pitchFamily="34" charset="0"/>
              </a:rPr>
              <a:t>   06 63 71 02 90 </a:t>
            </a:r>
          </a:p>
          <a:p>
            <a:pPr marL="0" marR="0" lvl="0" indent="0" algn="l" defTabSz="914400" rtl="0" eaLnBrk="1" fontAlgn="base" latinLnBrk="0" hangingPunct="1">
              <a:lnSpc>
                <a:spcPct val="100000"/>
              </a:lnSpc>
              <a:spcBef>
                <a:spcPct val="0"/>
              </a:spcBef>
              <a:spcAft>
                <a:spcPct val="0"/>
              </a:spcAft>
              <a:buClrTx/>
              <a:buSzTx/>
              <a:buFontTx/>
              <a:buNone/>
              <a:tabLst/>
            </a:pPr>
            <a:endParaRPr lang="fr-FR" sz="10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Véhicule pilote tête de course :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S2C - Auguste BERNARD - 07 62 01 14 75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fr-FR" sz="1000" b="1" dirty="0">
                <a:latin typeface="Arial" pitchFamily="34" charset="0"/>
                <a:cs typeface="Arial" pitchFamily="34" charset="0"/>
              </a:rPr>
              <a:t>Moto</a:t>
            </a:r>
            <a:r>
              <a:rPr kumimoji="0" lang="fr-FR" sz="1000" b="1" i="0" u="none" strike="noStrike" cap="none" normalizeH="0" baseline="0" dirty="0">
                <a:ln>
                  <a:noFill/>
                </a:ln>
                <a:effectLst/>
                <a:latin typeface="Arial" pitchFamily="34" charset="0"/>
                <a:cs typeface="Arial" pitchFamily="34" charset="0"/>
              </a:rPr>
              <a:t> info Course : </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Francis HOTTELET de  VITTA   06 03 03 51 41 </a:t>
            </a: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Voiture Balai : </a:t>
            </a:r>
            <a:r>
              <a:rPr kumimoji="0" lang="fr-FR" sz="1000" i="0" u="none" strike="noStrike" cap="none" normalizeH="0" baseline="0" dirty="0">
                <a:ln>
                  <a:noFill/>
                </a:ln>
                <a:effectLst/>
                <a:latin typeface="Arial" pitchFamily="34" charset="0"/>
                <a:cs typeface="Arial" pitchFamily="34" charset="0"/>
              </a:rPr>
              <a:t>Jean Claude GUICHARD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1"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VIP</a:t>
            </a:r>
            <a:r>
              <a:rPr kumimoji="0" lang="fr-FR" sz="1000" b="0" i="0" u="none" strike="noStrike" cap="none" normalizeH="0" baseline="0" dirty="0">
                <a:ln>
                  <a:noFill/>
                </a:ln>
                <a:effectLst/>
                <a:latin typeface="Arial" pitchFamily="34" charset="0"/>
                <a:cs typeface="Arial"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Radio course, dépannage neutre :</a:t>
            </a: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VITTA Assistance </a:t>
            </a:r>
            <a:endParaRPr kumimoji="0" lang="fr-FR" sz="10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Fréquence Radio Tour : </a:t>
            </a:r>
            <a:r>
              <a:rPr kumimoji="0" lang="fr-FR" sz="1000" b="0" i="0" u="none" strike="noStrike" cap="none" normalizeH="0" baseline="0" dirty="0">
                <a:ln>
                  <a:noFill/>
                </a:ln>
                <a:effectLst/>
                <a:latin typeface="Arial" pitchFamily="34" charset="0"/>
                <a:cs typeface="Arial" pitchFamily="34" charset="0"/>
              </a:rPr>
              <a:t>157.550 mhz</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pitchFamily="34" charset="0"/>
                <a:cs typeface="Arial" pitchFamily="34" charset="0"/>
              </a:rPr>
              <a:t>Photo finish, classement :</a:t>
            </a: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Fédération Française de Cyclisme</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Systèmes et Techniques du Sport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chemeClr val="tx1"/>
                </a:solidFill>
                <a:effectLst/>
                <a:latin typeface="Arial" pitchFamily="34" charset="0"/>
                <a:cs typeface="Arial" pitchFamily="34" charset="0"/>
              </a:rPr>
              <a:t>Jean Pierre AUDARD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Les Chauffeurs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Président du Jury : </a:t>
            </a:r>
            <a:r>
              <a:rPr lang="fr-FR" sz="1000" dirty="0">
                <a:latin typeface="Arial" pitchFamily="34" charset="0"/>
                <a:cs typeface="Arial" pitchFamily="34" charset="0"/>
              </a:rPr>
              <a:t>Jean Michel BOURGOUIN</a:t>
            </a:r>
            <a:r>
              <a:rPr kumimoji="0" lang="fr-FR" sz="1000" b="0" i="0" u="none" strike="noStrike" cap="none" normalizeH="0" baseline="0" dirty="0">
                <a:ln>
                  <a:noFill/>
                </a:ln>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1 : </a:t>
            </a:r>
            <a:r>
              <a:rPr lang="fr-FR" sz="1000" dirty="0">
                <a:latin typeface="Arial" pitchFamily="34" charset="0"/>
                <a:cs typeface="Arial" pitchFamily="34" charset="0"/>
              </a:rPr>
              <a:t>Richard GRIZEL</a:t>
            </a: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2 </a:t>
            </a:r>
            <a:r>
              <a:rPr lang="fr-FR" sz="1000" dirty="0">
                <a:latin typeface="Arial" pitchFamily="34" charset="0"/>
                <a:cs typeface="Arial" pitchFamily="34" charset="0"/>
              </a:rPr>
              <a:t>: Michel DON JERKOVIC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Médecin </a:t>
            </a:r>
            <a:r>
              <a:rPr lang="fr-FR" sz="1000" dirty="0">
                <a:latin typeface="Arial" pitchFamily="34" charset="0"/>
                <a:cs typeface="Arial" pitchFamily="34" charset="0"/>
              </a:rPr>
              <a:t>: Félix GRANON </a:t>
            </a:r>
            <a:r>
              <a:rPr kumimoji="0" lang="fr-FR" sz="1000" b="0" i="0" u="none" strike="noStrike" cap="none" normalizeH="0" baseline="0" dirty="0">
                <a:ln>
                  <a:noFill/>
                </a:ln>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Juge à l'arrivée-Chronométreur : Olivier PRESSE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moto 1 : Motard du sport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Commissaire  moto 2 : Motard du sport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Voiture balai : Jean Claude GUICHARD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a:ln>
                <a:noFill/>
              </a:ln>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Moto  Ardoisier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effectLst/>
                <a:latin typeface="Arial" pitchFamily="34" charset="0"/>
                <a:cs typeface="Arial" pitchFamily="34" charset="0"/>
              </a:rPr>
              <a:t>Alain BONNET</a:t>
            </a:r>
          </a:p>
          <a:p>
            <a:pPr marL="0" marR="0" lvl="0" indent="0" algn="l" defTabSz="914400" rtl="0" eaLnBrk="1" fontAlgn="base" latinLnBrk="0" hangingPunct="1">
              <a:lnSpc>
                <a:spcPct val="100000"/>
              </a:lnSpc>
              <a:spcBef>
                <a:spcPct val="0"/>
              </a:spcBef>
              <a:spcAft>
                <a:spcPct val="0"/>
              </a:spcAft>
              <a:buClrTx/>
              <a:buSzTx/>
              <a:buFontTx/>
              <a:buNone/>
              <a:tabLst/>
            </a:pPr>
            <a:r>
              <a:rPr lang="fr-FR" sz="1000" dirty="0">
                <a:latin typeface="Arial" pitchFamily="34" charset="0"/>
                <a:cs typeface="Arial" pitchFamily="34" charset="0"/>
              </a:rPr>
              <a:t>Pilote : Motard du Sport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effectLst/>
                <a:latin typeface="Arial" pitchFamily="34" charset="0"/>
                <a:cs typeface="Arial" pitchFamily="34" charset="0"/>
              </a:rPr>
              <a:t>Moto Régulateur </a:t>
            </a:r>
          </a:p>
          <a:p>
            <a:pPr marL="0" marR="0" lvl="0" indent="0" algn="l" defTabSz="914400" rtl="0" eaLnBrk="1" fontAlgn="base" latinLnBrk="0" hangingPunct="1">
              <a:lnSpc>
                <a:spcPct val="100000"/>
              </a:lnSpc>
              <a:spcBef>
                <a:spcPct val="0"/>
              </a:spcBef>
              <a:spcAft>
                <a:spcPct val="0"/>
              </a:spcAft>
              <a:buClrTx/>
              <a:buSzTx/>
              <a:buFontTx/>
              <a:buNone/>
              <a:tabLst/>
            </a:pPr>
            <a:endParaRPr lang="fr-FR" sz="10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i="0" u="none" strike="noStrike" cap="none" normalizeH="0" baseline="0" dirty="0">
              <a:ln>
                <a:noFill/>
              </a:ln>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6870700" y="733425"/>
            <a:ext cx="3429000" cy="2301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solidFill>
                  <a:schemeClr val="tx1"/>
                </a:solidFill>
                <a:effectLst/>
                <a:latin typeface="Arial" pitchFamily="34" charset="0"/>
                <a:cs typeface="Arial" pitchFamily="34" charset="0"/>
              </a:rPr>
              <a:t>Signaleurs</a:t>
            </a:r>
            <a:r>
              <a:rPr kumimoji="0" lang="fr-FR" sz="900" b="1" i="0" u="none" strike="noStrike" cap="none" normalizeH="0" baseline="0" dirty="0">
                <a:ln>
                  <a:noFill/>
                </a:ln>
                <a:solidFill>
                  <a:schemeClr val="tx1"/>
                </a:solidFill>
                <a:effectLst/>
                <a:latin typeface="Arial" pitchFamily="34" charset="0"/>
                <a:cs typeface="Arial" pitchFamily="34" charset="0"/>
              </a:rPr>
              <a:t> :</a:t>
            </a: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Fédération de la Police Nationale : Jean Paul Santucci</a:t>
            </a:r>
          </a:p>
          <a:p>
            <a:pPr marL="0" lvl="0" indent="0" eaLnBrk="1" fontAlgn="base" latinLnBrk="0" hangingPunct="1">
              <a:lnSpc>
                <a:spcPct val="100000"/>
              </a:lnSpc>
              <a:spcBef>
                <a:spcPct val="0"/>
              </a:spcBef>
              <a:spcAft>
                <a:spcPct val="0"/>
              </a:spcAft>
              <a:tabLst/>
            </a:pPr>
            <a:r>
              <a:rPr kumimoji="0" lang="fr-FR" sz="900" b="0" i="0" u="none" strike="noStrike" cap="none" normalizeH="0" baseline="0" dirty="0">
                <a:ln>
                  <a:noFill/>
                </a:ln>
                <a:solidFill>
                  <a:schemeClr val="tx1"/>
                </a:solidFill>
                <a:effectLst/>
                <a:latin typeface="Arial" pitchFamily="34" charset="0"/>
                <a:cs typeface="Arial" pitchFamily="34" charset="0"/>
              </a:rPr>
              <a:t>- Signaleurs du Sport : Thierry Canovas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Association l’Epreuve Sportive : Philippe Rialland</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Cyclo Sport du Pays d’Aix : Michel Don Jerkovic</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Amical Vélo Club Aixois : Patrick Chiaroni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1" i="0" u="sng" strike="noStrike" cap="none" normalizeH="0" baseline="0" dirty="0">
                <a:ln>
                  <a:noFill/>
                </a:ln>
                <a:solidFill>
                  <a:schemeClr val="tx1"/>
                </a:solidFill>
                <a:effectLst/>
                <a:latin typeface="Arial" pitchFamily="34" charset="0"/>
                <a:cs typeface="Arial" pitchFamily="34" charset="0"/>
              </a:rPr>
              <a:t>Signaleur motos</a:t>
            </a:r>
            <a:r>
              <a:rPr kumimoji="0" lang="fr-FR" sz="900" b="1" i="0"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sng"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a:ln>
                  <a:noFill/>
                </a:ln>
                <a:solidFill>
                  <a:schemeClr val="tx1"/>
                </a:solidFill>
                <a:effectLst/>
                <a:latin typeface="Arial" pitchFamily="34" charset="0"/>
                <a:cs typeface="Arial" pitchFamily="34" charset="0"/>
              </a:rPr>
              <a:t>- 16 Motards du sport : Philippe Labbelefranc</a:t>
            </a: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r>
              <a:rPr kumimoji="0" lang="fr-FR" sz="900" b="0" i="0" u="none" strike="noStrike" cap="none" normalizeH="0" baseline="0" dirty="0">
                <a:ln>
                  <a:noFill/>
                </a:ln>
                <a:solidFill>
                  <a:schemeClr val="tx1"/>
                </a:solidFill>
                <a:effectLst/>
                <a:latin typeface="Arial" pitchFamily="34" charset="0"/>
                <a:cs typeface="Arial" pitchFamily="34" charset="0"/>
              </a:rPr>
              <a:t>-  4 motards de l’EDSR de la Gendarmerie Nationale</a:t>
            </a:r>
          </a:p>
          <a:p>
            <a:pPr marR="0" lvl="0" algn="l" defTabSz="914400" rtl="0" eaLnBrk="1" fontAlgn="base" latinLnBrk="0" hangingPunct="1">
              <a:lnSpc>
                <a:spcPct val="100000"/>
              </a:lnSpc>
              <a:spcBef>
                <a:spcPct val="0"/>
              </a:spcBef>
              <a:spcAft>
                <a:spcPct val="0"/>
              </a:spcAft>
              <a:buClrTx/>
              <a:buSzTx/>
              <a:tabLst/>
            </a:pPr>
            <a:r>
              <a:rPr lang="fr-FR" sz="900" dirty="0">
                <a:latin typeface="Arial" pitchFamily="34" charset="0"/>
                <a:cs typeface="Arial" pitchFamily="34" charset="0"/>
              </a:rPr>
              <a:t>	BMO de Marseille</a:t>
            </a:r>
            <a:r>
              <a:rPr kumimoji="0" lang="fr-FR" sz="900" b="0" i="0" u="none" strike="noStrike" cap="none" normalizeH="0" baseline="0" dirty="0">
                <a:ln>
                  <a:noFill/>
                </a:ln>
                <a:solidFill>
                  <a:schemeClr val="tx1"/>
                </a:solidFill>
                <a:effectLst/>
                <a:latin typeface="Arial" pitchFamily="34" charset="0"/>
                <a:cs typeface="Arial" pitchFamily="34" charset="0"/>
              </a:rPr>
              <a:t>  </a:t>
            </a: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Image 9" descr="AVCA TOUT NOIR.png"/>
          <p:cNvPicPr>
            <a:picLocks noChangeAspect="1"/>
          </p:cNvPicPr>
          <p:nvPr/>
        </p:nvPicPr>
        <p:blipFill>
          <a:blip r:embed="rId4" cstate="print"/>
          <a:stretch>
            <a:fillRect/>
          </a:stretch>
        </p:blipFill>
        <p:spPr>
          <a:xfrm>
            <a:off x="7023100" y="5457825"/>
            <a:ext cx="2895600" cy="1244053"/>
          </a:xfrm>
          <a:prstGeom prst="rect">
            <a:avLst/>
          </a:prstGeom>
        </p:spPr>
      </p:pic>
      <p:sp>
        <p:nvSpPr>
          <p:cNvPr id="22530" name="Text Box 2"/>
          <p:cNvSpPr txBox="1">
            <a:spLocks noChangeArrowheads="1"/>
          </p:cNvSpPr>
          <p:nvPr/>
        </p:nvSpPr>
        <p:spPr bwMode="auto">
          <a:xfrm>
            <a:off x="6870700" y="3019425"/>
            <a:ext cx="3406775" cy="2286000"/>
          </a:xfrm>
          <a:prstGeom prst="rect">
            <a:avLst/>
          </a:prstGeom>
          <a:solidFill>
            <a:srgbClr val="FBD4B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1" i="0" u="sng" strike="noStrike" cap="none" normalizeH="0" baseline="0" dirty="0">
                <a:ln>
                  <a:noFill/>
                </a:ln>
                <a:solidFill>
                  <a:srgbClr val="FF0000"/>
                </a:solidFill>
                <a:effectLst/>
                <a:latin typeface="Arial" pitchFamily="34" charset="0"/>
                <a:cs typeface="Arial" pitchFamily="34" charset="0"/>
              </a:rPr>
              <a:t>En cas d’accident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Etablissements hospitaliers les plus proches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chemeClr val="tx1"/>
                </a:solidFill>
                <a:effectLst/>
                <a:latin typeface="Arial" pitchFamily="34" charset="0"/>
                <a:cs typeface="Arial" pitchFamily="34" charset="0"/>
              </a:rPr>
              <a:t>Centre Hospitalier d’Aix en Provence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Avenue des Tamaris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13100, Aix en Provence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04 42 33 55 00</a:t>
            </a:r>
            <a:endParaRPr kumimoji="0" lang="fr-FR" sz="1100" b="1" i="0" u="sng"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100" b="1" i="0" u="sng"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chemeClr val="tx1"/>
                </a:solidFill>
                <a:effectLst/>
                <a:latin typeface="Arial" pitchFamily="34" charset="0"/>
                <a:cs typeface="Arial" pitchFamily="34" charset="0"/>
              </a:rPr>
              <a:t>Hôpital Privé de Provence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Allée Nicolas de </a:t>
            </a:r>
            <a:r>
              <a:rPr kumimoji="0" lang="fr-FR" sz="1100" b="0" i="0" u="none" strike="noStrike" cap="none" normalizeH="0" baseline="0" dirty="0" err="1">
                <a:ln>
                  <a:noFill/>
                </a:ln>
                <a:solidFill>
                  <a:schemeClr val="tx1"/>
                </a:solidFill>
                <a:effectLst/>
                <a:latin typeface="Arial" pitchFamily="34" charset="0"/>
                <a:cs typeface="Arial" pitchFamily="34" charset="0"/>
              </a:rPr>
              <a:t>Stael</a:t>
            </a:r>
            <a:endParaRPr kumimoji="0" lang="fr-FR" sz="11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13080 Aix en Provence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    04 42 33 88 00</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3" name="Espace réservé du pied de page 12"/>
          <p:cNvSpPr>
            <a:spLocks noGrp="1"/>
          </p:cNvSpPr>
          <p:nvPr>
            <p:ph type="ftr" sz="quarter" idx="5"/>
          </p:nvPr>
        </p:nvSpPr>
        <p:spPr>
          <a:xfrm>
            <a:off x="695958" y="6960437"/>
            <a:ext cx="36601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18 FEVRIER 2023</a:t>
            </a:r>
            <a:endParaRPr lang="fr-FR" spc="-5" dirty="0"/>
          </a:p>
        </p:txBody>
      </p:sp>
      <p:sp>
        <p:nvSpPr>
          <p:cNvPr id="12" name="Espace réservé du numéro de diapositive 11"/>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5</a:t>
            </a:fld>
            <a:endParaRPr lang="fr-FR" spc="-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0"/>
            <a:ext cx="10693400" cy="7559758"/>
          </a:xfrm>
          <a:prstGeom prst="rect">
            <a:avLst/>
          </a:prstGeom>
        </p:spPr>
      </p:pic>
      <p:sp>
        <p:nvSpPr>
          <p:cNvPr id="13" name="object 4"/>
          <p:cNvSpPr txBox="1">
            <a:spLocks/>
          </p:cNvSpPr>
          <p:nvPr/>
        </p:nvSpPr>
        <p:spPr>
          <a:xfrm>
            <a:off x="-215900" y="123825"/>
            <a:ext cx="10693400" cy="443070"/>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PERMANENCE ET LIEUX PRATIQUES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15" name="Image 14" descr="IMG_7978.jpg"/>
          <p:cNvPicPr>
            <a:picLocks noChangeAspect="1"/>
          </p:cNvPicPr>
          <p:nvPr/>
        </p:nvPicPr>
        <p:blipFill>
          <a:blip r:embed="rId3" cstate="print"/>
          <a:stretch>
            <a:fillRect/>
          </a:stretch>
        </p:blipFill>
        <p:spPr>
          <a:xfrm>
            <a:off x="317500" y="3703642"/>
            <a:ext cx="3566348" cy="2668584"/>
          </a:xfrm>
          <a:prstGeom prst="rect">
            <a:avLst/>
          </a:prstGeom>
          <a:ln>
            <a:noFill/>
          </a:ln>
          <a:effectLst>
            <a:softEdge rad="112500"/>
          </a:effectLst>
        </p:spPr>
      </p:pic>
      <p:pic>
        <p:nvPicPr>
          <p:cNvPr id="16" name="Image 15" descr="GP_Puyricard_025.jpg"/>
          <p:cNvPicPr>
            <a:picLocks noChangeAspect="1"/>
          </p:cNvPicPr>
          <p:nvPr/>
        </p:nvPicPr>
        <p:blipFill>
          <a:blip r:embed="rId4" cstate="print"/>
          <a:stretch>
            <a:fillRect/>
          </a:stretch>
        </p:blipFill>
        <p:spPr>
          <a:xfrm>
            <a:off x="317499" y="962025"/>
            <a:ext cx="3663547" cy="2438400"/>
          </a:xfrm>
          <a:prstGeom prst="rect">
            <a:avLst/>
          </a:prstGeom>
          <a:ln>
            <a:noFill/>
          </a:ln>
          <a:effectLst>
            <a:softEdge rad="112500"/>
          </a:effectLst>
        </p:spPr>
      </p:pic>
      <p:sp>
        <p:nvSpPr>
          <p:cNvPr id="17" name="object 10"/>
          <p:cNvSpPr txBox="1"/>
          <p:nvPr/>
        </p:nvSpPr>
        <p:spPr>
          <a:xfrm>
            <a:off x="4356100" y="657225"/>
            <a:ext cx="2689860" cy="1123896"/>
          </a:xfrm>
          <a:prstGeom prst="rect">
            <a:avLst/>
          </a:prstGeom>
        </p:spPr>
        <p:txBody>
          <a:bodyPr vert="horz" wrap="square" lIns="0" tIns="64769" rIns="0" bIns="0" rtlCol="0">
            <a:spAutoFit/>
          </a:bodyPr>
          <a:lstStyle/>
          <a:p>
            <a:pPr marL="12700">
              <a:lnSpc>
                <a:spcPct val="100000"/>
              </a:lnSpc>
              <a:spcBef>
                <a:spcPts val="509"/>
              </a:spcBef>
            </a:pPr>
            <a:r>
              <a:rPr sz="1600" b="1" u="sng" spc="-5" dirty="0">
                <a:solidFill>
                  <a:srgbClr val="00B050"/>
                </a:solidFill>
                <a:latin typeface="Cambria"/>
                <a:cs typeface="Cambria"/>
              </a:rPr>
              <a:t>P</a:t>
            </a:r>
            <a:r>
              <a:rPr lang="fr-FR" sz="1600" b="1" u="sng" spc="-5" dirty="0">
                <a:solidFill>
                  <a:srgbClr val="00B050"/>
                </a:solidFill>
                <a:latin typeface="Cambria"/>
                <a:cs typeface="Cambria"/>
              </a:rPr>
              <a:t>ermanence et Programme </a:t>
            </a:r>
            <a:endParaRPr sz="1600" b="1" u="sng" dirty="0">
              <a:solidFill>
                <a:srgbClr val="00B050"/>
              </a:solidFill>
              <a:latin typeface="Cambria"/>
              <a:cs typeface="Cambria"/>
            </a:endParaRPr>
          </a:p>
          <a:p>
            <a:pPr marL="12700">
              <a:lnSpc>
                <a:spcPct val="100000"/>
              </a:lnSpc>
              <a:spcBef>
                <a:spcPts val="365"/>
              </a:spcBef>
            </a:pPr>
            <a:r>
              <a:rPr sz="1400" spc="-5" dirty="0">
                <a:solidFill>
                  <a:srgbClr val="404040"/>
                </a:solidFill>
                <a:latin typeface="Cambria"/>
                <a:cs typeface="Cambria"/>
              </a:rPr>
              <a:t>Lieu </a:t>
            </a:r>
            <a:r>
              <a:rPr sz="1400" dirty="0">
                <a:solidFill>
                  <a:srgbClr val="404040"/>
                </a:solidFill>
                <a:latin typeface="Cambria"/>
                <a:cs typeface="Cambria"/>
              </a:rPr>
              <a:t>&amp;</a:t>
            </a:r>
            <a:r>
              <a:rPr sz="1400" spc="-15" dirty="0">
                <a:solidFill>
                  <a:srgbClr val="404040"/>
                </a:solidFill>
                <a:latin typeface="Cambria"/>
                <a:cs typeface="Cambria"/>
              </a:rPr>
              <a:t> </a:t>
            </a:r>
            <a:r>
              <a:rPr sz="1400" spc="-5" dirty="0">
                <a:solidFill>
                  <a:srgbClr val="404040"/>
                </a:solidFill>
                <a:latin typeface="Cambria"/>
                <a:cs typeface="Cambria"/>
              </a:rPr>
              <a:t>horaires d’ouverture</a:t>
            </a:r>
            <a:endParaRPr sz="1400" dirty="0">
              <a:latin typeface="Cambria"/>
              <a:cs typeface="Cambria"/>
            </a:endParaRPr>
          </a:p>
          <a:p>
            <a:pPr marL="12700" marR="5080">
              <a:lnSpc>
                <a:spcPct val="112500"/>
              </a:lnSpc>
              <a:spcBef>
                <a:spcPts val="994"/>
              </a:spcBef>
              <a:tabLst>
                <a:tab pos="411480" algn="l"/>
                <a:tab pos="1533525" algn="l"/>
                <a:tab pos="1892300" algn="l"/>
                <a:tab pos="2539365" algn="l"/>
              </a:tabLst>
            </a:pPr>
            <a:r>
              <a:rPr sz="1200" dirty="0">
                <a:latin typeface="Cambria"/>
                <a:cs typeface="Cambria"/>
              </a:rPr>
              <a:t>Les	</a:t>
            </a:r>
            <a:r>
              <a:rPr sz="1200" b="1" dirty="0">
                <a:latin typeface="Cambria"/>
                <a:cs typeface="Cambria"/>
              </a:rPr>
              <a:t>permane</a:t>
            </a:r>
            <a:r>
              <a:rPr sz="1200" b="1" spc="-10" dirty="0">
                <a:latin typeface="Cambria"/>
                <a:cs typeface="Cambria"/>
              </a:rPr>
              <a:t>n</a:t>
            </a:r>
            <a:r>
              <a:rPr sz="1200" b="1" dirty="0">
                <a:latin typeface="Cambria"/>
                <a:cs typeface="Cambria"/>
              </a:rPr>
              <a:t>ces	du	dé</a:t>
            </a:r>
            <a:r>
              <a:rPr sz="1200" b="1" spc="-10" dirty="0">
                <a:latin typeface="Cambria"/>
                <a:cs typeface="Cambria"/>
              </a:rPr>
              <a:t>p</a:t>
            </a:r>
            <a:r>
              <a:rPr sz="1200" b="1" dirty="0">
                <a:latin typeface="Cambria"/>
                <a:cs typeface="Cambria"/>
              </a:rPr>
              <a:t>a</a:t>
            </a:r>
            <a:r>
              <a:rPr sz="1200" b="1" spc="-5" dirty="0">
                <a:latin typeface="Cambria"/>
                <a:cs typeface="Cambria"/>
              </a:rPr>
              <a:t>r</a:t>
            </a:r>
            <a:r>
              <a:rPr sz="1200" b="1" dirty="0">
                <a:latin typeface="Cambria"/>
                <a:cs typeface="Cambria"/>
              </a:rPr>
              <a:t>t	et  </a:t>
            </a:r>
            <a:r>
              <a:rPr sz="1200" b="1" spc="-5" dirty="0">
                <a:latin typeface="Cambria"/>
                <a:cs typeface="Cambria"/>
              </a:rPr>
              <a:t>d’arrivée</a:t>
            </a:r>
            <a:r>
              <a:rPr sz="1200" b="1" spc="-10" dirty="0">
                <a:latin typeface="Cambria"/>
                <a:cs typeface="Cambria"/>
              </a:rPr>
              <a:t> </a:t>
            </a:r>
            <a:r>
              <a:rPr sz="1200" dirty="0">
                <a:latin typeface="Cambria"/>
                <a:cs typeface="Cambria"/>
              </a:rPr>
              <a:t>se </a:t>
            </a:r>
            <a:r>
              <a:rPr sz="1200" spc="-5" dirty="0">
                <a:latin typeface="Cambria"/>
                <a:cs typeface="Cambria"/>
              </a:rPr>
              <a:t>tiendront comme</a:t>
            </a:r>
            <a:r>
              <a:rPr sz="1200" dirty="0">
                <a:latin typeface="Cambria"/>
                <a:cs typeface="Cambria"/>
              </a:rPr>
              <a:t> suit :</a:t>
            </a:r>
          </a:p>
        </p:txBody>
      </p:sp>
      <p:sp>
        <p:nvSpPr>
          <p:cNvPr id="18" name="object 11"/>
          <p:cNvSpPr txBox="1"/>
          <p:nvPr/>
        </p:nvSpPr>
        <p:spPr>
          <a:xfrm>
            <a:off x="4356100" y="1952625"/>
            <a:ext cx="2275585"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3CB0D5"/>
                </a:solidFill>
                <a:latin typeface="Webdings"/>
                <a:cs typeface="Webdings"/>
              </a:rPr>
              <a:t></a:t>
            </a:r>
            <a:r>
              <a:rPr sz="1400" b="1" u="sng" dirty="0">
                <a:latin typeface="Cambria"/>
                <a:cs typeface="Cambria"/>
              </a:rPr>
              <a:t>Vendredi</a:t>
            </a:r>
            <a:r>
              <a:rPr sz="1400" b="1" u="sng" spc="-25" dirty="0">
                <a:latin typeface="Cambria"/>
                <a:cs typeface="Cambria"/>
              </a:rPr>
              <a:t> </a:t>
            </a:r>
            <a:r>
              <a:rPr lang="fr-FR" sz="1400" b="1" u="sng" spc="-25" dirty="0">
                <a:latin typeface="Cambria"/>
                <a:cs typeface="Cambria"/>
              </a:rPr>
              <a:t>17 Février 2023</a:t>
            </a:r>
            <a:endParaRPr sz="1400" u="sng" dirty="0">
              <a:latin typeface="Cambria"/>
              <a:cs typeface="Cambria"/>
            </a:endParaRPr>
          </a:p>
        </p:txBody>
      </p:sp>
      <p:sp>
        <p:nvSpPr>
          <p:cNvPr id="19" name="object 12"/>
          <p:cNvSpPr txBox="1"/>
          <p:nvPr/>
        </p:nvSpPr>
        <p:spPr>
          <a:xfrm>
            <a:off x="4356100" y="2181225"/>
            <a:ext cx="2961385" cy="2051844"/>
          </a:xfrm>
          <a:prstGeom prst="rect">
            <a:avLst/>
          </a:prstGeom>
        </p:spPr>
        <p:txBody>
          <a:bodyPr vert="horz" wrap="square" lIns="0" tIns="3556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1200" b="1" dirty="0"/>
              <a:t> </a:t>
            </a:r>
            <a:r>
              <a:rPr kumimoji="0" lang="fr-FR" sz="1100" b="0" i="0" u="none" strike="noStrike" kern="1200" cap="none" spc="0" normalizeH="0" baseline="0" noProof="0" dirty="0">
                <a:ln>
                  <a:noFill/>
                </a:ln>
                <a:solidFill>
                  <a:srgbClr val="00B050"/>
                </a:solidFill>
                <a:effectLst/>
                <a:uLnTx/>
                <a:uFillTx/>
                <a:latin typeface="Arial" pitchFamily="34" charset="0"/>
                <a:ea typeface="+mn-ea"/>
                <a:cs typeface="Arial" pitchFamily="34" charset="0"/>
              </a:rPr>
              <a:t>Hôtel IBIS, avenue des Infirmeries, Complexe sportif du Val de l’Arc, 13100 Aix-en-Provence</a:t>
            </a:r>
            <a:r>
              <a:rPr kumimoji="0" lang="fr-FR" sz="11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a:t>
            </a:r>
            <a:endParaRPr kumimoji="0" lang="fr-FR" sz="1100" b="0" i="0" u="none" strike="noStrike" kern="1200" cap="none" spc="0" normalizeH="0" baseline="0" noProof="0" dirty="0">
              <a:ln>
                <a:noFill/>
              </a:ln>
              <a:solidFill>
                <a:srgbClr val="00B050"/>
              </a:solidFill>
              <a:effectLst/>
              <a:uLnTx/>
              <a:uFillTx/>
              <a:latin typeface="Arial" pitchFamily="34" charset="0"/>
              <a:ea typeface="+mn-ea"/>
              <a:cs typeface="Arial"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fr-FR" sz="1200" b="1" dirty="0"/>
          </a:p>
          <a:p>
            <a:r>
              <a:rPr lang="fr-FR" sz="1200" b="1" dirty="0">
                <a:latin typeface="Cambria" panose="02040503050406030204" pitchFamily="18" charset="0"/>
                <a:ea typeface="Cambria" panose="02040503050406030204" pitchFamily="18" charset="0"/>
              </a:rPr>
              <a:t>- 16h00</a:t>
            </a:r>
            <a:endParaRPr lang="fr-FR" sz="1200" dirty="0"/>
          </a:p>
          <a:p>
            <a:pPr lvl="0"/>
            <a:r>
              <a:rPr lang="fr-FR" sz="1200" dirty="0"/>
              <a:t>Accueil des Directeurs sportifs des équipes.</a:t>
            </a:r>
          </a:p>
          <a:p>
            <a:pPr lvl="0"/>
            <a:r>
              <a:rPr lang="fr-FR" sz="1200" dirty="0"/>
              <a:t>Remise des dossiers de course, règlements, plaques de cadre, dossards, transpondeurs.</a:t>
            </a:r>
          </a:p>
          <a:p>
            <a:pPr lvl="0"/>
            <a:r>
              <a:rPr lang="fr-FR" sz="1200" b="1" spc="-5" dirty="0">
                <a:latin typeface="Cambria"/>
                <a:cs typeface="Cambria"/>
              </a:rPr>
              <a:t>- 17h </a:t>
            </a:r>
            <a:r>
              <a:rPr lang="fr-FR" sz="1200" spc="-5" dirty="0">
                <a:latin typeface="Cambria"/>
                <a:cs typeface="Cambria"/>
              </a:rPr>
              <a:t>Réunion de l’ACCDN. </a:t>
            </a:r>
          </a:p>
          <a:p>
            <a:r>
              <a:rPr lang="fr-FR" sz="1200" b="1" spc="-5" dirty="0">
                <a:latin typeface="Cambria"/>
                <a:cs typeface="Cambria"/>
              </a:rPr>
              <a:t>- 18h00 </a:t>
            </a:r>
          </a:p>
          <a:p>
            <a:r>
              <a:rPr lang="fr-FR" sz="1200" spc="-5" dirty="0">
                <a:latin typeface="Cambria"/>
                <a:cs typeface="Cambria"/>
              </a:rPr>
              <a:t>Réunion des Directeurs Sportifs.</a:t>
            </a:r>
          </a:p>
          <a:p>
            <a:r>
              <a:rPr lang="fr-FR" sz="1200" spc="-5" dirty="0">
                <a:latin typeface="Cambria"/>
                <a:cs typeface="Cambria"/>
              </a:rPr>
              <a:t>      </a:t>
            </a:r>
            <a:r>
              <a:rPr lang="fr-FR" sz="1200" b="1" spc="-5" dirty="0">
                <a:solidFill>
                  <a:srgbClr val="00B050"/>
                </a:solidFill>
                <a:latin typeface="Cambria"/>
                <a:cs typeface="Cambria"/>
              </a:rPr>
              <a:t>Jean Michel  Bourgouin</a:t>
            </a:r>
          </a:p>
        </p:txBody>
      </p:sp>
      <p:sp>
        <p:nvSpPr>
          <p:cNvPr id="20" name="object 13"/>
          <p:cNvSpPr txBox="1"/>
          <p:nvPr/>
        </p:nvSpPr>
        <p:spPr>
          <a:xfrm>
            <a:off x="4432300" y="4314825"/>
            <a:ext cx="2286000" cy="22890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3CB0D5"/>
                </a:solidFill>
                <a:latin typeface="Webdings"/>
                <a:cs typeface="Webdings"/>
              </a:rPr>
              <a:t></a:t>
            </a:r>
            <a:r>
              <a:rPr sz="1400" spc="30" dirty="0">
                <a:solidFill>
                  <a:srgbClr val="3CB0D5"/>
                </a:solidFill>
                <a:latin typeface="Times New Roman"/>
                <a:cs typeface="Times New Roman"/>
              </a:rPr>
              <a:t> </a:t>
            </a:r>
            <a:r>
              <a:rPr sz="1400" b="1" u="sng" spc="-5" dirty="0">
                <a:latin typeface="Cambria"/>
                <a:cs typeface="Cambria"/>
              </a:rPr>
              <a:t>Samedi</a:t>
            </a:r>
            <a:r>
              <a:rPr sz="1400" b="1" u="sng" spc="-10" dirty="0">
                <a:latin typeface="Cambria"/>
                <a:cs typeface="Cambria"/>
              </a:rPr>
              <a:t> </a:t>
            </a:r>
            <a:r>
              <a:rPr lang="fr-FR" sz="1400" b="1" u="sng" spc="-10" dirty="0">
                <a:latin typeface="Cambria"/>
                <a:cs typeface="Cambria"/>
              </a:rPr>
              <a:t>18 Février 2023</a:t>
            </a:r>
            <a:endParaRPr sz="1400" u="sng" dirty="0">
              <a:latin typeface="Cambria"/>
              <a:cs typeface="Cambria"/>
            </a:endParaRPr>
          </a:p>
        </p:txBody>
      </p:sp>
      <p:sp>
        <p:nvSpPr>
          <p:cNvPr id="21" name="object 14"/>
          <p:cNvSpPr txBox="1"/>
          <p:nvPr/>
        </p:nvSpPr>
        <p:spPr>
          <a:xfrm>
            <a:off x="4356100" y="4543425"/>
            <a:ext cx="2895600" cy="1691873"/>
          </a:xfrm>
          <a:prstGeom prst="rect">
            <a:avLst/>
          </a:prstGeom>
        </p:spPr>
        <p:txBody>
          <a:bodyPr vert="horz" wrap="square" lIns="0" tIns="12700" rIns="0" bIns="0" rtlCol="0">
            <a:spAutoFit/>
          </a:bodyPr>
          <a:lstStyle/>
          <a:p>
            <a:pPr marL="12700" marR="5080" algn="ctr">
              <a:lnSpc>
                <a:spcPct val="112500"/>
              </a:lnSpc>
              <a:spcBef>
                <a:spcPts val="100"/>
              </a:spcBef>
            </a:pPr>
            <a:r>
              <a:rPr lang="fr-FR" sz="1200" b="1" spc="-5" dirty="0">
                <a:solidFill>
                  <a:srgbClr val="00B050"/>
                </a:solidFill>
                <a:latin typeface="Cambria"/>
                <a:cs typeface="Cambria"/>
              </a:rPr>
              <a:t>« Salle des Fêtes »  - Puyricard </a:t>
            </a:r>
          </a:p>
          <a:p>
            <a:pPr marL="12700" marR="5080">
              <a:lnSpc>
                <a:spcPct val="112500"/>
              </a:lnSpc>
              <a:spcBef>
                <a:spcPts val="100"/>
              </a:spcBef>
            </a:pPr>
            <a:r>
              <a:rPr lang="fr-FR" sz="1200" spc="-5" dirty="0">
                <a:latin typeface="Cambria"/>
                <a:cs typeface="Cambria"/>
              </a:rPr>
              <a:t>Avenue Jean Orsini - </a:t>
            </a:r>
            <a:r>
              <a:rPr lang="fr-FR" sz="1200" b="1" spc="-5" dirty="0">
                <a:latin typeface="Cambria"/>
                <a:cs typeface="Cambria"/>
              </a:rPr>
              <a:t>13540 Puyricard</a:t>
            </a:r>
          </a:p>
          <a:p>
            <a:pPr marL="12700">
              <a:lnSpc>
                <a:spcPct val="100000"/>
              </a:lnSpc>
              <a:spcBef>
                <a:spcPts val="165"/>
              </a:spcBef>
            </a:pPr>
            <a:endParaRPr lang="fr-FR" sz="1200" b="1" spc="-5" dirty="0">
              <a:latin typeface="Cambria"/>
              <a:cs typeface="Cambria"/>
            </a:endParaRPr>
          </a:p>
          <a:p>
            <a:pPr marL="12700">
              <a:lnSpc>
                <a:spcPct val="100000"/>
              </a:lnSpc>
              <a:spcBef>
                <a:spcPts val="180"/>
              </a:spcBef>
            </a:pPr>
            <a:r>
              <a:rPr lang="fr-FR" sz="1200" b="1" spc="-5" dirty="0">
                <a:latin typeface="Cambria"/>
                <a:cs typeface="Cambria"/>
              </a:rPr>
              <a:t>09h00 - </a:t>
            </a:r>
            <a:r>
              <a:rPr sz="1200" spc="-5" dirty="0">
                <a:latin typeface="Cambria"/>
                <a:cs typeface="Cambria"/>
              </a:rPr>
              <a:t>Permanence</a:t>
            </a:r>
            <a:r>
              <a:rPr sz="1200" spc="-25" dirty="0">
                <a:latin typeface="Cambria"/>
                <a:cs typeface="Cambria"/>
              </a:rPr>
              <a:t> </a:t>
            </a:r>
            <a:r>
              <a:rPr sz="1200" dirty="0">
                <a:latin typeface="Cambria"/>
                <a:cs typeface="Cambria"/>
              </a:rPr>
              <a:t>de</a:t>
            </a:r>
            <a:r>
              <a:rPr sz="1200" spc="-20" dirty="0">
                <a:latin typeface="Cambria"/>
                <a:cs typeface="Cambria"/>
              </a:rPr>
              <a:t> </a:t>
            </a:r>
            <a:r>
              <a:rPr sz="1200" spc="-5" dirty="0">
                <a:latin typeface="Cambria"/>
                <a:cs typeface="Cambria"/>
              </a:rPr>
              <a:t>d</a:t>
            </a:r>
            <a:r>
              <a:rPr lang="fr-FR" sz="1200" spc="-5" dirty="0">
                <a:latin typeface="Cambria"/>
                <a:cs typeface="Cambria"/>
              </a:rPr>
              <a:t>é</a:t>
            </a:r>
            <a:r>
              <a:rPr sz="1200" spc="-5" dirty="0">
                <a:latin typeface="Cambria"/>
                <a:cs typeface="Cambria"/>
              </a:rPr>
              <a:t>part,</a:t>
            </a:r>
            <a:r>
              <a:rPr lang="fr-FR" sz="1200" spc="-5" dirty="0">
                <a:latin typeface="Cambria"/>
                <a:cs typeface="Cambria"/>
              </a:rPr>
              <a:t> Accueil des DS et équipes </a:t>
            </a:r>
            <a:r>
              <a:rPr lang="fr-FR" sz="1200" b="1" spc="-5" dirty="0">
                <a:solidFill>
                  <a:srgbClr val="00B050"/>
                </a:solidFill>
                <a:latin typeface="Cambria"/>
                <a:cs typeface="Cambria"/>
              </a:rPr>
              <a:t>David Swan </a:t>
            </a:r>
            <a:endParaRPr sz="1200" b="1" dirty="0">
              <a:solidFill>
                <a:srgbClr val="00B050"/>
              </a:solidFill>
              <a:latin typeface="Cambria"/>
              <a:cs typeface="Cambria"/>
            </a:endParaRPr>
          </a:p>
          <a:p>
            <a:pPr marL="12700" marR="133985">
              <a:lnSpc>
                <a:spcPct val="112500"/>
              </a:lnSpc>
            </a:pPr>
            <a:r>
              <a:rPr lang="fr-FR" sz="1200" b="1" spc="-5" dirty="0">
                <a:latin typeface="Cambria"/>
                <a:cs typeface="Cambria"/>
              </a:rPr>
              <a:t>10h00</a:t>
            </a:r>
            <a:r>
              <a:rPr lang="fr-FR" sz="1200" spc="-5" dirty="0">
                <a:latin typeface="Cambria"/>
                <a:cs typeface="Cambria"/>
              </a:rPr>
              <a:t>  - </a:t>
            </a:r>
            <a:r>
              <a:rPr lang="fr-FR" sz="1200" b="1" spc="-5" dirty="0">
                <a:latin typeface="Cambria"/>
                <a:cs typeface="Cambria"/>
              </a:rPr>
              <a:t>Présentation  et Signature </a:t>
            </a:r>
            <a:r>
              <a:rPr lang="fr-FR" sz="1200" spc="-5" dirty="0">
                <a:latin typeface="Cambria"/>
                <a:cs typeface="Cambria"/>
              </a:rPr>
              <a:t>des </a:t>
            </a:r>
            <a:r>
              <a:rPr sz="1200" spc="-5" dirty="0">
                <a:latin typeface="Cambria"/>
                <a:cs typeface="Cambria"/>
              </a:rPr>
              <a:t> équipes </a:t>
            </a:r>
            <a:r>
              <a:rPr sz="1200" dirty="0">
                <a:latin typeface="Cambria"/>
                <a:cs typeface="Cambria"/>
              </a:rPr>
              <a:t>au </a:t>
            </a:r>
            <a:r>
              <a:rPr sz="1200" spc="5" dirty="0">
                <a:latin typeface="Cambria"/>
                <a:cs typeface="Cambria"/>
              </a:rPr>
              <a:t> </a:t>
            </a:r>
            <a:r>
              <a:rPr sz="1200" spc="-5" dirty="0">
                <a:latin typeface="Cambria"/>
                <a:cs typeface="Cambria"/>
              </a:rPr>
              <a:t>podium</a:t>
            </a:r>
            <a:r>
              <a:rPr sz="1200" spc="-10" dirty="0">
                <a:latin typeface="Cambria"/>
                <a:cs typeface="Cambria"/>
              </a:rPr>
              <a:t> </a:t>
            </a:r>
            <a:r>
              <a:rPr lang="fr-FR" sz="1200" spc="-10" dirty="0">
                <a:latin typeface="Cambria"/>
                <a:cs typeface="Cambria"/>
              </a:rPr>
              <a:t>suivant </a:t>
            </a:r>
            <a:r>
              <a:rPr sz="1200" spc="-5" dirty="0">
                <a:latin typeface="Cambria"/>
                <a:cs typeface="Cambria"/>
              </a:rPr>
              <a:t>un</a:t>
            </a:r>
            <a:r>
              <a:rPr sz="1200" spc="-10" dirty="0">
                <a:latin typeface="Cambria"/>
                <a:cs typeface="Cambria"/>
              </a:rPr>
              <a:t> </a:t>
            </a:r>
            <a:r>
              <a:rPr sz="1200" spc="-5" dirty="0">
                <a:latin typeface="Cambria"/>
                <a:cs typeface="Cambria"/>
              </a:rPr>
              <a:t>ordre</a:t>
            </a:r>
            <a:r>
              <a:rPr sz="1200" dirty="0">
                <a:latin typeface="Cambria"/>
                <a:cs typeface="Cambria"/>
              </a:rPr>
              <a:t> </a:t>
            </a:r>
            <a:r>
              <a:rPr sz="1200" spc="-5" dirty="0">
                <a:latin typeface="Cambria"/>
                <a:cs typeface="Cambria"/>
              </a:rPr>
              <a:t>de passage</a:t>
            </a:r>
            <a:r>
              <a:rPr lang="fr-FR" sz="1200" spc="-5" dirty="0">
                <a:latin typeface="Cambria"/>
                <a:cs typeface="Cambria"/>
              </a:rPr>
              <a:t> préétabli. </a:t>
            </a:r>
            <a:endParaRPr sz="1200" dirty="0">
              <a:latin typeface="Cambria"/>
              <a:cs typeface="Cambria"/>
            </a:endParaRPr>
          </a:p>
        </p:txBody>
      </p:sp>
      <p:sp>
        <p:nvSpPr>
          <p:cNvPr id="22" name="object 15"/>
          <p:cNvSpPr txBox="1"/>
          <p:nvPr/>
        </p:nvSpPr>
        <p:spPr>
          <a:xfrm>
            <a:off x="7404100" y="4772025"/>
            <a:ext cx="2690495" cy="1011555"/>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2E5395"/>
                </a:solidFill>
                <a:latin typeface="Cambria"/>
                <a:cs typeface="Cambria"/>
              </a:rPr>
              <a:t>Radio-tour</a:t>
            </a:r>
            <a:endParaRPr sz="1600" dirty="0">
              <a:latin typeface="Cambria"/>
              <a:cs typeface="Cambria"/>
            </a:endParaRPr>
          </a:p>
          <a:p>
            <a:pPr marL="12700" marR="5080" algn="just">
              <a:lnSpc>
                <a:spcPct val="112100"/>
              </a:lnSpc>
              <a:spcBef>
                <a:spcPts val="1005"/>
              </a:spcBef>
            </a:pPr>
            <a:r>
              <a:rPr sz="1200" spc="-5" dirty="0">
                <a:latin typeface="Cambria"/>
                <a:cs typeface="Cambria"/>
              </a:rPr>
              <a:t>L’information course sera assurée par la </a:t>
            </a:r>
            <a:r>
              <a:rPr sz="1200" dirty="0">
                <a:latin typeface="Cambria"/>
                <a:cs typeface="Cambria"/>
              </a:rPr>
              <a:t> société </a:t>
            </a:r>
            <a:r>
              <a:rPr sz="1200" b="1" spc="-5" dirty="0">
                <a:latin typeface="Cambria"/>
                <a:cs typeface="Cambria"/>
              </a:rPr>
              <a:t>VITTA</a:t>
            </a:r>
            <a:r>
              <a:rPr sz="1200" spc="-5" dirty="0">
                <a:latin typeface="Cambria"/>
                <a:cs typeface="Cambria"/>
              </a:rPr>
              <a:t>, qui assurera </a:t>
            </a:r>
            <a:r>
              <a:rPr sz="1200" dirty="0">
                <a:latin typeface="Cambria"/>
                <a:cs typeface="Cambria"/>
              </a:rPr>
              <a:t>également </a:t>
            </a:r>
            <a:r>
              <a:rPr sz="1200" spc="-5" dirty="0">
                <a:latin typeface="Cambria"/>
                <a:cs typeface="Cambria"/>
              </a:rPr>
              <a:t>le </a:t>
            </a:r>
            <a:r>
              <a:rPr sz="1200" spc="-254" dirty="0">
                <a:latin typeface="Cambria"/>
                <a:cs typeface="Cambria"/>
              </a:rPr>
              <a:t> </a:t>
            </a:r>
            <a:r>
              <a:rPr sz="1200" spc="-5" dirty="0">
                <a:latin typeface="Cambria"/>
                <a:cs typeface="Cambria"/>
              </a:rPr>
              <a:t>dépannage </a:t>
            </a:r>
            <a:r>
              <a:rPr sz="1200" dirty="0">
                <a:latin typeface="Cambria"/>
                <a:cs typeface="Cambria"/>
              </a:rPr>
              <a:t>neutre.</a:t>
            </a:r>
          </a:p>
        </p:txBody>
      </p:sp>
      <p:sp>
        <p:nvSpPr>
          <p:cNvPr id="23" name="object 16"/>
          <p:cNvSpPr txBox="1"/>
          <p:nvPr/>
        </p:nvSpPr>
        <p:spPr>
          <a:xfrm>
            <a:off x="7404100" y="5762625"/>
            <a:ext cx="2691130" cy="436880"/>
          </a:xfrm>
          <a:prstGeom prst="rect">
            <a:avLst/>
          </a:prstGeom>
        </p:spPr>
        <p:txBody>
          <a:bodyPr vert="horz" wrap="square" lIns="0" tIns="12700" rIns="0" bIns="0" rtlCol="0">
            <a:spAutoFit/>
          </a:bodyPr>
          <a:lstStyle/>
          <a:p>
            <a:pPr marL="12700" marR="5080">
              <a:lnSpc>
                <a:spcPct val="112500"/>
              </a:lnSpc>
              <a:spcBef>
                <a:spcPts val="100"/>
              </a:spcBef>
            </a:pPr>
            <a:r>
              <a:rPr sz="1200" dirty="0">
                <a:latin typeface="Cambria"/>
                <a:cs typeface="Cambria"/>
              </a:rPr>
              <a:t>Les</a:t>
            </a:r>
            <a:r>
              <a:rPr sz="1200" spc="-30" dirty="0">
                <a:latin typeface="Cambria"/>
                <a:cs typeface="Cambria"/>
              </a:rPr>
              <a:t> </a:t>
            </a:r>
            <a:r>
              <a:rPr sz="1200" spc="-5" dirty="0">
                <a:latin typeface="Cambria"/>
                <a:cs typeface="Cambria"/>
              </a:rPr>
              <a:t>informations</a:t>
            </a:r>
            <a:r>
              <a:rPr sz="1200" spc="-30" dirty="0">
                <a:latin typeface="Cambria"/>
                <a:cs typeface="Cambria"/>
              </a:rPr>
              <a:t> </a:t>
            </a:r>
            <a:r>
              <a:rPr sz="1200" spc="-5" dirty="0">
                <a:latin typeface="Cambria"/>
                <a:cs typeface="Cambria"/>
              </a:rPr>
              <a:t>courses</a:t>
            </a:r>
            <a:r>
              <a:rPr sz="1200" spc="-25" dirty="0">
                <a:latin typeface="Cambria"/>
                <a:cs typeface="Cambria"/>
              </a:rPr>
              <a:t> </a:t>
            </a:r>
            <a:r>
              <a:rPr sz="1200" dirty="0">
                <a:latin typeface="Cambria"/>
                <a:cs typeface="Cambria"/>
              </a:rPr>
              <a:t>sont</a:t>
            </a:r>
            <a:r>
              <a:rPr sz="1200" spc="-25" dirty="0">
                <a:latin typeface="Cambria"/>
                <a:cs typeface="Cambria"/>
              </a:rPr>
              <a:t> </a:t>
            </a:r>
            <a:r>
              <a:rPr sz="1200" spc="-5" dirty="0">
                <a:latin typeface="Cambria"/>
                <a:cs typeface="Cambria"/>
              </a:rPr>
              <a:t>émises</a:t>
            </a:r>
            <a:r>
              <a:rPr sz="1200" spc="-25" dirty="0">
                <a:latin typeface="Cambria"/>
                <a:cs typeface="Cambria"/>
              </a:rPr>
              <a:t> </a:t>
            </a:r>
            <a:r>
              <a:rPr sz="1200" dirty="0">
                <a:latin typeface="Cambria"/>
                <a:cs typeface="Cambria"/>
              </a:rPr>
              <a:t>sur </a:t>
            </a:r>
            <a:r>
              <a:rPr sz="1200" spc="-250" dirty="0">
                <a:latin typeface="Cambria"/>
                <a:cs typeface="Cambria"/>
              </a:rPr>
              <a:t> </a:t>
            </a:r>
            <a:r>
              <a:rPr sz="1200" spc="-5" dirty="0">
                <a:latin typeface="Cambria"/>
                <a:cs typeface="Cambria"/>
              </a:rPr>
              <a:t>les</a:t>
            </a:r>
            <a:r>
              <a:rPr sz="1200" spc="-10" dirty="0">
                <a:latin typeface="Cambria"/>
                <a:cs typeface="Cambria"/>
              </a:rPr>
              <a:t> </a:t>
            </a:r>
            <a:r>
              <a:rPr sz="1200" spc="-5" dirty="0">
                <a:latin typeface="Cambria"/>
                <a:cs typeface="Cambria"/>
              </a:rPr>
              <a:t>fréquences</a:t>
            </a:r>
            <a:r>
              <a:rPr sz="1200" dirty="0">
                <a:latin typeface="Cambria"/>
                <a:cs typeface="Cambria"/>
              </a:rPr>
              <a:t> </a:t>
            </a:r>
            <a:r>
              <a:rPr sz="1200" spc="-5" dirty="0">
                <a:latin typeface="Cambria"/>
                <a:cs typeface="Cambria"/>
              </a:rPr>
              <a:t>157.550</a:t>
            </a:r>
            <a:r>
              <a:rPr sz="1200" spc="15" dirty="0">
                <a:latin typeface="Cambria"/>
                <a:cs typeface="Cambria"/>
              </a:rPr>
              <a:t> </a:t>
            </a:r>
            <a:r>
              <a:rPr sz="1200" spc="-5" dirty="0">
                <a:latin typeface="Cambria"/>
                <a:cs typeface="Cambria"/>
              </a:rPr>
              <a:t>mhz</a:t>
            </a:r>
            <a:endParaRPr sz="1200" dirty="0">
              <a:latin typeface="Cambria"/>
              <a:cs typeface="Cambria"/>
            </a:endParaRPr>
          </a:p>
        </p:txBody>
      </p:sp>
      <p:sp>
        <p:nvSpPr>
          <p:cNvPr id="29" name="object 14"/>
          <p:cNvSpPr txBox="1"/>
          <p:nvPr/>
        </p:nvSpPr>
        <p:spPr>
          <a:xfrm>
            <a:off x="7404100" y="809625"/>
            <a:ext cx="2971800" cy="5465920"/>
          </a:xfrm>
          <a:prstGeom prst="rect">
            <a:avLst/>
          </a:prstGeom>
        </p:spPr>
        <p:txBody>
          <a:bodyPr vert="horz" wrap="square" lIns="0" tIns="12700" rIns="0" bIns="0" rtlCol="0">
            <a:spAutoFit/>
          </a:bodyPr>
          <a:lstStyle/>
          <a:p>
            <a:pPr marL="12700">
              <a:lnSpc>
                <a:spcPct val="100000"/>
              </a:lnSpc>
              <a:spcBef>
                <a:spcPts val="165"/>
              </a:spcBef>
            </a:pPr>
            <a:r>
              <a:rPr lang="fr-FR" sz="1200" b="1" spc="-5" dirty="0">
                <a:latin typeface="Cambria"/>
                <a:cs typeface="Cambria"/>
              </a:rPr>
              <a:t>10h00 </a:t>
            </a:r>
            <a:r>
              <a:rPr lang="fr-FR" sz="1200" spc="-5" dirty="0">
                <a:latin typeface="Cambria"/>
                <a:cs typeface="Cambria"/>
              </a:rPr>
              <a:t>- Réunion des Signaleurs en Poste fixe sur le Parcours   de 22 km à effectuer 6 fois.</a:t>
            </a:r>
          </a:p>
          <a:p>
            <a:pPr marL="12700">
              <a:lnSpc>
                <a:spcPct val="100000"/>
              </a:lnSpc>
              <a:spcBef>
                <a:spcPts val="165"/>
              </a:spcBef>
            </a:pPr>
            <a:r>
              <a:rPr lang="fr-FR" sz="1200" spc="-5" dirty="0" err="1">
                <a:latin typeface="Cambria"/>
                <a:cs typeface="Cambria"/>
              </a:rPr>
              <a:t>Resp</a:t>
            </a:r>
            <a:r>
              <a:rPr lang="fr-FR" sz="1200" spc="-5" dirty="0">
                <a:latin typeface="Cambria"/>
                <a:cs typeface="Cambria"/>
              </a:rPr>
              <a:t> : </a:t>
            </a:r>
            <a:r>
              <a:rPr lang="fr-FR" sz="1130" b="1" spc="-5" dirty="0">
                <a:solidFill>
                  <a:srgbClr val="00B050"/>
                </a:solidFill>
                <a:latin typeface="Cambria"/>
                <a:cs typeface="Cambria"/>
              </a:rPr>
              <a:t>Patrick CHIARONI – David SOUCASSE</a:t>
            </a:r>
            <a:endParaRPr sz="1130" b="1" dirty="0">
              <a:solidFill>
                <a:srgbClr val="00B050"/>
              </a:solidFill>
              <a:latin typeface="Cambria"/>
              <a:cs typeface="Cambria"/>
            </a:endParaRPr>
          </a:p>
          <a:p>
            <a:pPr marL="12700">
              <a:lnSpc>
                <a:spcPct val="100000"/>
              </a:lnSpc>
              <a:spcBef>
                <a:spcPts val="180"/>
              </a:spcBef>
            </a:pPr>
            <a:r>
              <a:rPr lang="fr-FR" sz="1200" b="1" spc="-5" dirty="0">
                <a:latin typeface="Cambria"/>
                <a:cs typeface="Cambria"/>
              </a:rPr>
              <a:t>10h30 - </a:t>
            </a:r>
            <a:r>
              <a:rPr lang="fr-FR" sz="1200" spc="-5" dirty="0">
                <a:latin typeface="Cambria"/>
                <a:cs typeface="Cambria"/>
              </a:rPr>
              <a:t>Réunion des Pilotes  (Motos et Voitures) </a:t>
            </a:r>
            <a:r>
              <a:rPr lang="fr-FR" sz="1200" spc="-5" dirty="0" err="1">
                <a:latin typeface="Cambria"/>
                <a:cs typeface="Cambria"/>
              </a:rPr>
              <a:t>Resp</a:t>
            </a:r>
            <a:r>
              <a:rPr lang="fr-FR" sz="1200" spc="-5" dirty="0">
                <a:latin typeface="Cambria"/>
                <a:cs typeface="Cambria"/>
              </a:rPr>
              <a:t> : </a:t>
            </a:r>
            <a:r>
              <a:rPr lang="fr-FR" sz="1200" b="1" spc="-5" dirty="0">
                <a:solidFill>
                  <a:srgbClr val="00B050"/>
                </a:solidFill>
                <a:latin typeface="Cambria"/>
                <a:cs typeface="Cambria"/>
              </a:rPr>
              <a:t>Richard GRIZEL</a:t>
            </a:r>
          </a:p>
          <a:p>
            <a:pPr marL="12700">
              <a:lnSpc>
                <a:spcPct val="100000"/>
              </a:lnSpc>
              <a:spcBef>
                <a:spcPts val="185"/>
              </a:spcBef>
            </a:pPr>
            <a:r>
              <a:rPr lang="fr-FR" sz="1200" b="1" spc="-5" dirty="0">
                <a:latin typeface="Cambria"/>
                <a:cs typeface="Cambria"/>
              </a:rPr>
              <a:t>11h15</a:t>
            </a:r>
            <a:r>
              <a:rPr lang="fr-FR" sz="1200" b="1" spc="-15" dirty="0">
                <a:latin typeface="Cambria"/>
                <a:cs typeface="Cambria"/>
              </a:rPr>
              <a:t> </a:t>
            </a:r>
            <a:r>
              <a:rPr lang="fr-FR" sz="1200" dirty="0">
                <a:latin typeface="Cambria"/>
                <a:cs typeface="Cambria"/>
              </a:rPr>
              <a:t>–</a:t>
            </a:r>
            <a:r>
              <a:rPr lang="fr-FR" sz="1200" spc="-10" dirty="0">
                <a:latin typeface="Cambria"/>
                <a:cs typeface="Cambria"/>
              </a:rPr>
              <a:t> </a:t>
            </a:r>
            <a:r>
              <a:rPr lang="fr-FR" sz="1200" spc="-5" dirty="0">
                <a:latin typeface="Cambria"/>
                <a:cs typeface="Cambria"/>
              </a:rPr>
              <a:t>Appel des</a:t>
            </a:r>
            <a:r>
              <a:rPr lang="fr-FR" sz="1200" spc="-10" dirty="0">
                <a:latin typeface="Cambria"/>
                <a:cs typeface="Cambria"/>
              </a:rPr>
              <a:t> </a:t>
            </a:r>
            <a:r>
              <a:rPr lang="fr-FR" sz="1200" spc="-5" dirty="0">
                <a:latin typeface="Cambria"/>
                <a:cs typeface="Cambria"/>
              </a:rPr>
              <a:t>coureurs</a:t>
            </a:r>
            <a:endParaRPr lang="fr-FR" sz="1200" dirty="0">
              <a:latin typeface="Cambria"/>
              <a:cs typeface="Cambria"/>
            </a:endParaRPr>
          </a:p>
          <a:p>
            <a:pPr marL="12700">
              <a:lnSpc>
                <a:spcPct val="100000"/>
              </a:lnSpc>
              <a:spcBef>
                <a:spcPts val="180"/>
              </a:spcBef>
            </a:pPr>
            <a:r>
              <a:rPr lang="fr-FR" sz="1200" b="1" spc="-5" dirty="0">
                <a:latin typeface="Cambria"/>
                <a:cs typeface="Cambria"/>
              </a:rPr>
              <a:t>11h30</a:t>
            </a:r>
            <a:r>
              <a:rPr lang="fr-FR" sz="1200" b="1" spc="-20" dirty="0">
                <a:latin typeface="Cambria"/>
                <a:cs typeface="Cambria"/>
              </a:rPr>
              <a:t> </a:t>
            </a:r>
            <a:r>
              <a:rPr lang="fr-FR" sz="1200" dirty="0">
                <a:latin typeface="Cambria"/>
                <a:cs typeface="Cambria"/>
              </a:rPr>
              <a:t>–</a:t>
            </a:r>
            <a:r>
              <a:rPr lang="fr-FR" sz="1200" spc="-15" dirty="0">
                <a:latin typeface="Cambria"/>
                <a:cs typeface="Cambria"/>
              </a:rPr>
              <a:t> </a:t>
            </a:r>
            <a:r>
              <a:rPr lang="fr-FR" sz="1200" spc="-5" dirty="0">
                <a:latin typeface="Cambria"/>
                <a:cs typeface="Cambria"/>
              </a:rPr>
              <a:t>Départ</a:t>
            </a:r>
            <a:r>
              <a:rPr lang="fr-FR" sz="1200" spc="-15" dirty="0">
                <a:latin typeface="Cambria"/>
                <a:cs typeface="Cambria"/>
              </a:rPr>
              <a:t> </a:t>
            </a:r>
            <a:r>
              <a:rPr lang="fr-FR" sz="1200" spc="-5" dirty="0">
                <a:latin typeface="Cambria"/>
                <a:cs typeface="Cambria"/>
              </a:rPr>
              <a:t>fictif – Boulevard de Palerme </a:t>
            </a:r>
            <a:endParaRPr lang="fr-FR" sz="1200" dirty="0">
              <a:latin typeface="Cambria"/>
              <a:cs typeface="Cambria"/>
            </a:endParaRPr>
          </a:p>
          <a:p>
            <a:pPr marL="12700" marR="222250">
              <a:lnSpc>
                <a:spcPts val="1620"/>
              </a:lnSpc>
              <a:spcBef>
                <a:spcPts val="70"/>
              </a:spcBef>
            </a:pPr>
            <a:r>
              <a:rPr lang="fr-FR" sz="1200" b="1" spc="-5" dirty="0">
                <a:latin typeface="Cambria"/>
                <a:cs typeface="Cambria"/>
              </a:rPr>
              <a:t>11h40 </a:t>
            </a:r>
            <a:r>
              <a:rPr lang="fr-FR" sz="1200" dirty="0">
                <a:latin typeface="Cambria"/>
                <a:cs typeface="Cambria"/>
              </a:rPr>
              <a:t>–</a:t>
            </a:r>
            <a:r>
              <a:rPr lang="fr-FR" sz="1200" spc="-5" dirty="0">
                <a:latin typeface="Cambria"/>
                <a:cs typeface="Cambria"/>
              </a:rPr>
              <a:t>Départ réel  arrêté ou lancé à l’intersection D14-D14b.</a:t>
            </a:r>
            <a:endParaRPr lang="fr-FR" sz="1200" dirty="0">
              <a:latin typeface="Cambria"/>
              <a:cs typeface="Cambria"/>
            </a:endParaRPr>
          </a:p>
          <a:p>
            <a:pPr marL="12700" marR="133985">
              <a:lnSpc>
                <a:spcPct val="112500"/>
              </a:lnSpc>
            </a:pPr>
            <a:r>
              <a:rPr lang="fr-FR" sz="1200" b="1" spc="-5" dirty="0">
                <a:latin typeface="Cambria"/>
                <a:cs typeface="Cambria"/>
              </a:rPr>
              <a:t>13h00 - </a:t>
            </a:r>
            <a:r>
              <a:rPr lang="fr-FR" sz="1200" spc="-5" dirty="0">
                <a:latin typeface="Cambria"/>
                <a:cs typeface="Cambria"/>
              </a:rPr>
              <a:t>Réunion des Signaleurs en Poste fixe sur le parcours Final de 4 km , hors circuit , pour rejoindre l’arrivée - </a:t>
            </a:r>
          </a:p>
          <a:p>
            <a:pPr marL="12700" marR="133985">
              <a:lnSpc>
                <a:spcPct val="112500"/>
              </a:lnSpc>
            </a:pPr>
            <a:r>
              <a:rPr lang="it-IT" sz="1200" spc="-5" dirty="0">
                <a:latin typeface="Cambria"/>
                <a:cs typeface="Cambria"/>
              </a:rPr>
              <a:t>Resp :</a:t>
            </a:r>
            <a:r>
              <a:rPr lang="it-IT" sz="1150" b="1" spc="-5" dirty="0">
                <a:solidFill>
                  <a:srgbClr val="00B050"/>
                </a:solidFill>
                <a:latin typeface="Cambria"/>
                <a:cs typeface="Cambria"/>
              </a:rPr>
              <a:t> David SOUCASSE</a:t>
            </a:r>
          </a:p>
          <a:p>
            <a:pPr marL="12700" marR="133985">
              <a:lnSpc>
                <a:spcPct val="112500"/>
              </a:lnSpc>
            </a:pPr>
            <a:r>
              <a:rPr lang="it-IT" sz="1150" b="1" spc="-5" dirty="0">
                <a:latin typeface="Cambria"/>
                <a:cs typeface="Cambria"/>
              </a:rPr>
              <a:t>Entre 14H45 -15h15 – </a:t>
            </a:r>
            <a:r>
              <a:rPr lang="it-IT" sz="1150" spc="-5" dirty="0">
                <a:latin typeface="Cambria"/>
                <a:cs typeface="Cambria"/>
              </a:rPr>
              <a:t>Arrivée Prévue  Bvd de Palerme</a:t>
            </a:r>
          </a:p>
          <a:p>
            <a:pPr marL="12700" marR="133985">
              <a:lnSpc>
                <a:spcPct val="112500"/>
              </a:lnSpc>
            </a:pPr>
            <a:endParaRPr lang="it-IT" sz="1150" spc="-5" dirty="0">
              <a:latin typeface="Cambria"/>
              <a:cs typeface="Cambria"/>
            </a:endParaRPr>
          </a:p>
          <a:p>
            <a:pPr marL="12700" marR="133985">
              <a:lnSpc>
                <a:spcPct val="112500"/>
              </a:lnSpc>
            </a:pPr>
            <a:r>
              <a:rPr lang="it-IT" sz="1150" b="1" u="sng" spc="-5" dirty="0">
                <a:latin typeface="Cambria"/>
                <a:cs typeface="Cambria"/>
              </a:rPr>
              <a:t>Protocole d’Aprés Course </a:t>
            </a:r>
            <a:r>
              <a:rPr lang="it-IT" sz="1150" spc="-5" dirty="0">
                <a:latin typeface="Cambria"/>
                <a:cs typeface="Cambria"/>
              </a:rPr>
              <a:t>:</a:t>
            </a:r>
          </a:p>
          <a:p>
            <a:pPr marL="12700" marR="133985">
              <a:lnSpc>
                <a:spcPct val="112500"/>
              </a:lnSpc>
            </a:pPr>
            <a:r>
              <a:rPr lang="it-IT" sz="1150" spc="-5" dirty="0">
                <a:latin typeface="Cambria"/>
                <a:cs typeface="Cambria"/>
              </a:rPr>
              <a:t>             - les 3 premiers</a:t>
            </a:r>
          </a:p>
          <a:p>
            <a:pPr marL="12700" marR="133985">
              <a:lnSpc>
                <a:spcPct val="112500"/>
              </a:lnSpc>
            </a:pPr>
            <a:r>
              <a:rPr lang="it-IT" sz="1150" spc="-5" dirty="0">
                <a:latin typeface="Cambria"/>
                <a:cs typeface="Cambria"/>
              </a:rPr>
              <a:t>             -  le vainqueur du classement annexe</a:t>
            </a:r>
          </a:p>
          <a:p>
            <a:pPr marL="12700" marR="133985">
              <a:lnSpc>
                <a:spcPct val="112500"/>
              </a:lnSpc>
            </a:pPr>
            <a:r>
              <a:rPr lang="it-IT" sz="1150" spc="-5" dirty="0">
                <a:latin typeface="Cambria"/>
                <a:cs typeface="Cambria"/>
              </a:rPr>
              <a:t>             -  La premiere équipe.</a:t>
            </a:r>
          </a:p>
          <a:p>
            <a:pPr marL="12700" marR="133985">
              <a:lnSpc>
                <a:spcPct val="112500"/>
              </a:lnSpc>
            </a:pPr>
            <a:endParaRPr lang="it-IT" sz="1150" spc="-5" dirty="0">
              <a:latin typeface="Cambria"/>
              <a:cs typeface="Cambria"/>
            </a:endParaRPr>
          </a:p>
          <a:p>
            <a:pPr marL="12700" marR="133985">
              <a:lnSpc>
                <a:spcPct val="112500"/>
              </a:lnSpc>
            </a:pPr>
            <a:endParaRPr lang="it-IT" sz="1150" spc="-5" dirty="0">
              <a:latin typeface="Cambria"/>
              <a:cs typeface="Cambria"/>
            </a:endParaRPr>
          </a:p>
          <a:p>
            <a:pPr marL="12700" marR="133985">
              <a:lnSpc>
                <a:spcPct val="112500"/>
              </a:lnSpc>
            </a:pPr>
            <a:endParaRPr lang="it-IT" sz="1150" spc="-5" dirty="0">
              <a:latin typeface="Cambria"/>
              <a:cs typeface="Cambria"/>
            </a:endParaRPr>
          </a:p>
          <a:p>
            <a:pPr marL="12700" marR="133985">
              <a:lnSpc>
                <a:spcPct val="112500"/>
              </a:lnSpc>
            </a:pPr>
            <a:endParaRPr lang="it-IT" sz="1150" dirty="0">
              <a:latin typeface="Cambria"/>
              <a:cs typeface="Cambria"/>
            </a:endParaRPr>
          </a:p>
          <a:p>
            <a:pPr marL="12700" marR="133985">
              <a:lnSpc>
                <a:spcPct val="112500"/>
              </a:lnSpc>
            </a:pPr>
            <a:endParaRPr lang="fr-FR" sz="1200" spc="-5" dirty="0">
              <a:latin typeface="Cambria"/>
              <a:cs typeface="Cambria"/>
            </a:endParaRPr>
          </a:p>
          <a:p>
            <a:pPr marL="12700" marR="133985">
              <a:lnSpc>
                <a:spcPct val="112500"/>
              </a:lnSpc>
            </a:pPr>
            <a:endParaRPr lang="fr-FR" sz="1200" spc="-5" dirty="0">
              <a:latin typeface="Cambria"/>
              <a:cs typeface="Cambria"/>
            </a:endParaRPr>
          </a:p>
        </p:txBody>
      </p:sp>
      <p:sp>
        <p:nvSpPr>
          <p:cNvPr id="28" name="Espace réservé du pied de page 27"/>
          <p:cNvSpPr>
            <a:spLocks noGrp="1"/>
          </p:cNvSpPr>
          <p:nvPr>
            <p:ph type="ftr" sz="quarter" idx="5"/>
          </p:nvPr>
        </p:nvSpPr>
        <p:spPr>
          <a:xfrm>
            <a:off x="698500" y="6981825"/>
            <a:ext cx="3352800"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24" name="Espace réservé du numéro de diapositive 23"/>
          <p:cNvSpPr>
            <a:spLocks noGrp="1"/>
          </p:cNvSpPr>
          <p:nvPr>
            <p:ph type="sldNum" sz="quarter" idx="7"/>
          </p:nvPr>
        </p:nvSpPr>
        <p:spPr>
          <a:xfrm>
            <a:off x="8065768" y="7243902"/>
            <a:ext cx="6337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6</a:t>
            </a:fld>
            <a:endParaRPr lang="fr-FR" spc="-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1546"/>
            <a:ext cx="10693400" cy="7559758"/>
          </a:xfrm>
          <a:prstGeom prst="rect">
            <a:avLst/>
          </a:prstGeom>
        </p:spPr>
      </p:pic>
      <p:sp>
        <p:nvSpPr>
          <p:cNvPr id="4" name="object 4"/>
          <p:cNvSpPr txBox="1">
            <a:spLocks/>
          </p:cNvSpPr>
          <p:nvPr/>
        </p:nvSpPr>
        <p:spPr>
          <a:xfrm>
            <a:off x="-749300" y="105764"/>
            <a:ext cx="11442700" cy="504625"/>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PLAN VILLE DEPART ET ARRIVEE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pic>
        <p:nvPicPr>
          <p:cNvPr id="7" name="Image 6" descr="puyricard ville 1.png"/>
          <p:cNvPicPr/>
          <p:nvPr/>
        </p:nvPicPr>
        <p:blipFill>
          <a:blip r:embed="rId3" cstate="print"/>
          <a:stretch>
            <a:fillRect/>
          </a:stretch>
        </p:blipFill>
        <p:spPr>
          <a:xfrm>
            <a:off x="546100" y="1099720"/>
            <a:ext cx="6553200" cy="4815305"/>
          </a:xfrm>
          <a:prstGeom prst="rect">
            <a:avLst/>
          </a:prstGeom>
        </p:spPr>
      </p:pic>
      <p:sp>
        <p:nvSpPr>
          <p:cNvPr id="6145" name="WordArt 1"/>
          <p:cNvSpPr>
            <a:spLocks noChangeArrowheads="1" noChangeShapeType="1" noTextEdit="1"/>
          </p:cNvSpPr>
          <p:nvPr/>
        </p:nvSpPr>
        <p:spPr bwMode="auto">
          <a:xfrm>
            <a:off x="1612900" y="6067425"/>
            <a:ext cx="4427537" cy="342900"/>
          </a:xfrm>
          <a:prstGeom prst="rect">
            <a:avLst/>
          </a:prstGeom>
        </p:spPr>
        <p:txBody>
          <a:bodyPr wrap="none" fromWordArt="1">
            <a:prstTxWarp prst="textPlain">
              <a:avLst>
                <a:gd name="adj" fmla="val 50000"/>
              </a:avLst>
            </a:prstTxWarp>
          </a:bodyPr>
          <a:lstStyle/>
          <a:p>
            <a:pPr algn="ctr" rtl="0"/>
            <a:r>
              <a:rPr lang="fr-FR" sz="2400" b="1" i="1" kern="10" spc="0" dirty="0">
                <a:ln w="12700">
                  <a:solidFill>
                    <a:srgbClr val="000000"/>
                  </a:solidFill>
                  <a:round/>
                  <a:headEnd/>
                  <a:tailEnd/>
                </a:ln>
                <a:solidFill>
                  <a:srgbClr val="FF0000"/>
                </a:solidFill>
                <a:effectLst/>
                <a:latin typeface="Harvest"/>
              </a:rPr>
              <a:t>Plan de la Zone de Départ   du GP du Pays d'Aix - Puyricard </a:t>
            </a:r>
          </a:p>
        </p:txBody>
      </p:sp>
      <p:sp>
        <p:nvSpPr>
          <p:cNvPr id="13" name="object 14"/>
          <p:cNvSpPr txBox="1"/>
          <p:nvPr/>
        </p:nvSpPr>
        <p:spPr>
          <a:xfrm>
            <a:off x="7327900" y="1114425"/>
            <a:ext cx="2895600" cy="5012591"/>
          </a:xfrm>
          <a:prstGeom prst="rect">
            <a:avLst/>
          </a:prstGeom>
        </p:spPr>
        <p:txBody>
          <a:bodyPr vert="horz" wrap="square" lIns="0" tIns="12700" rIns="0" bIns="0" rtlCol="0">
            <a:spAutoFit/>
          </a:bodyPr>
          <a:lstStyle/>
          <a:p>
            <a:pPr marL="12700" marR="5080">
              <a:lnSpc>
                <a:spcPct val="112500"/>
              </a:lnSpc>
              <a:spcBef>
                <a:spcPts val="100"/>
              </a:spcBef>
            </a:pPr>
            <a:r>
              <a:rPr lang="fr-FR" sz="1200" b="1" spc="-5" dirty="0">
                <a:latin typeface="Cambria"/>
                <a:cs typeface="Cambria"/>
              </a:rPr>
              <a:t>Permanence du 18 février</a:t>
            </a:r>
            <a:r>
              <a:rPr lang="fr-FR" sz="1200" spc="-5" dirty="0">
                <a:latin typeface="Cambria"/>
                <a:cs typeface="Cambria"/>
              </a:rPr>
              <a:t>: </a:t>
            </a:r>
          </a:p>
          <a:p>
            <a:pPr marL="12700" marR="5080">
              <a:lnSpc>
                <a:spcPct val="112500"/>
              </a:lnSpc>
              <a:spcBef>
                <a:spcPts val="100"/>
              </a:spcBef>
            </a:pPr>
            <a:r>
              <a:rPr lang="fr-FR" sz="1200" spc="-5" dirty="0">
                <a:latin typeface="Cambria"/>
                <a:cs typeface="Cambria"/>
              </a:rPr>
              <a:t>Salle des Fêtes  - Puyricard </a:t>
            </a:r>
          </a:p>
          <a:p>
            <a:pPr marL="12700" marR="5080">
              <a:lnSpc>
                <a:spcPct val="112500"/>
              </a:lnSpc>
              <a:spcBef>
                <a:spcPts val="100"/>
              </a:spcBef>
            </a:pPr>
            <a:r>
              <a:rPr lang="fr-FR" sz="1200" spc="-5" dirty="0">
                <a:latin typeface="Cambria"/>
                <a:cs typeface="Cambria"/>
              </a:rPr>
              <a:t>Avenue Jean Orsini - </a:t>
            </a:r>
            <a:r>
              <a:rPr lang="fr-FR" sz="1200" b="1" spc="-5" dirty="0">
                <a:latin typeface="Cambria"/>
                <a:cs typeface="Cambria"/>
              </a:rPr>
              <a:t>13540 Puyricard</a:t>
            </a: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Parking  :</a:t>
            </a:r>
          </a:p>
          <a:p>
            <a:pPr marL="12700" marR="5080">
              <a:lnSpc>
                <a:spcPct val="112500"/>
              </a:lnSpc>
              <a:spcBef>
                <a:spcPts val="100"/>
              </a:spcBef>
            </a:pPr>
            <a:r>
              <a:rPr lang="fr-FR" sz="1200" b="1" spc="-5" dirty="0">
                <a:latin typeface="Cambria"/>
                <a:cs typeface="Cambria"/>
              </a:rPr>
              <a:t>-Parking  1 équipes  : </a:t>
            </a:r>
            <a:r>
              <a:rPr lang="fr-FR" sz="1200" spc="-5" dirty="0">
                <a:latin typeface="Cambria"/>
                <a:cs typeface="Cambria"/>
              </a:rPr>
              <a:t>devant la Salle des Fêtes</a:t>
            </a:r>
          </a:p>
          <a:p>
            <a:pPr marL="12700" marR="5080">
              <a:lnSpc>
                <a:spcPct val="112500"/>
              </a:lnSpc>
              <a:spcBef>
                <a:spcPts val="100"/>
              </a:spcBef>
              <a:buFontTx/>
              <a:buChar char="-"/>
            </a:pPr>
            <a:r>
              <a:rPr lang="fr-FR" sz="1200" b="1" spc="-5" dirty="0">
                <a:latin typeface="Cambria"/>
                <a:cs typeface="Cambria"/>
              </a:rPr>
              <a:t>Parking  2 équipes : </a:t>
            </a:r>
            <a:r>
              <a:rPr lang="fr-FR" sz="1200" spc="-5" dirty="0">
                <a:latin typeface="Cambria"/>
                <a:cs typeface="Cambria"/>
              </a:rPr>
              <a:t>devant  Le Gymnase Marcel CAU</a:t>
            </a:r>
          </a:p>
          <a:p>
            <a:pPr marL="12700" marR="5080">
              <a:lnSpc>
                <a:spcPct val="112500"/>
              </a:lnSpc>
              <a:spcBef>
                <a:spcPts val="100"/>
              </a:spcBef>
              <a:buFontTx/>
              <a:buChar char="-"/>
            </a:pPr>
            <a:endParaRPr lang="fr-FR" sz="1200" spc="-5" dirty="0">
              <a:latin typeface="Cambria"/>
              <a:cs typeface="Cambria"/>
            </a:endParaRPr>
          </a:p>
          <a:p>
            <a:pPr marL="12700" marR="5080">
              <a:lnSpc>
                <a:spcPct val="112500"/>
              </a:lnSpc>
              <a:spcBef>
                <a:spcPts val="100"/>
              </a:spcBef>
              <a:buFontTx/>
              <a:buChar char="-"/>
            </a:pPr>
            <a:r>
              <a:rPr lang="fr-FR" sz="1200" b="1" spc="-5" dirty="0">
                <a:latin typeface="Cambria"/>
                <a:cs typeface="Cambria"/>
              </a:rPr>
              <a:t>Parking Officiel et motos : </a:t>
            </a:r>
            <a:r>
              <a:rPr lang="fr-FR" sz="1200" spc="-5" dirty="0">
                <a:latin typeface="Cambria"/>
                <a:cs typeface="Cambria"/>
              </a:rPr>
              <a:t>Parking Rue Jules Roland</a:t>
            </a: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Vestiaires er douches :</a:t>
            </a:r>
          </a:p>
          <a:p>
            <a:pPr marL="12700" marR="5080">
              <a:lnSpc>
                <a:spcPct val="112500"/>
              </a:lnSpc>
              <a:spcBef>
                <a:spcPts val="100"/>
              </a:spcBef>
            </a:pPr>
            <a:r>
              <a:rPr lang="fr-FR" sz="1200" b="1" spc="-5" dirty="0">
                <a:latin typeface="Cambria"/>
                <a:cs typeface="Cambria"/>
              </a:rPr>
              <a:t> </a:t>
            </a:r>
            <a:r>
              <a:rPr lang="fr-FR" sz="1200" spc="-5" dirty="0">
                <a:latin typeface="Cambria"/>
                <a:cs typeface="Cambria"/>
              </a:rPr>
              <a:t>Gymnase Marcel Cau  -  Avenue San Peyres  - 13540 Puyricard</a:t>
            </a:r>
            <a:endParaRPr lang="fr-FR" sz="1200" b="1" spc="-5" dirty="0">
              <a:latin typeface="Cambria"/>
              <a:cs typeface="Cambria"/>
            </a:endParaRP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Lieu Contrôle Anti Dopage :</a:t>
            </a:r>
          </a:p>
          <a:p>
            <a:pPr marL="12700" marR="5080">
              <a:lnSpc>
                <a:spcPct val="112500"/>
              </a:lnSpc>
              <a:spcBef>
                <a:spcPts val="100"/>
              </a:spcBef>
            </a:pPr>
            <a:r>
              <a:rPr lang="fr-FR" sz="1200" spc="-5" dirty="0">
                <a:latin typeface="Cambria"/>
                <a:cs typeface="Cambria"/>
              </a:rPr>
              <a:t>Gymnase Marcel Cau  -  Avenue San Peyres  - 13540 Puyricard</a:t>
            </a:r>
            <a:endParaRPr lang="fr-FR" sz="1200" b="1" spc="-5" dirty="0">
              <a:latin typeface="Cambria"/>
              <a:cs typeface="Cambria"/>
            </a:endParaRPr>
          </a:p>
          <a:p>
            <a:pPr marL="12700" marR="5080">
              <a:lnSpc>
                <a:spcPct val="112500"/>
              </a:lnSpc>
              <a:spcBef>
                <a:spcPts val="100"/>
              </a:spcBef>
            </a:pPr>
            <a:endParaRPr lang="fr-FR" sz="1200" b="1" spc="-5" dirty="0">
              <a:latin typeface="Cambria"/>
              <a:cs typeface="Cambria"/>
            </a:endParaRPr>
          </a:p>
          <a:p>
            <a:pPr marL="12700" marR="5080">
              <a:lnSpc>
                <a:spcPct val="112500"/>
              </a:lnSpc>
              <a:spcBef>
                <a:spcPts val="100"/>
              </a:spcBef>
            </a:pPr>
            <a:r>
              <a:rPr lang="fr-FR" sz="1200" b="1" spc="-5" dirty="0">
                <a:latin typeface="Cambria"/>
                <a:cs typeface="Cambria"/>
              </a:rPr>
              <a:t>Ligne de Départ  :</a:t>
            </a:r>
          </a:p>
          <a:p>
            <a:pPr marL="12700" marR="5080">
              <a:lnSpc>
                <a:spcPct val="112500"/>
              </a:lnSpc>
              <a:spcBef>
                <a:spcPts val="100"/>
              </a:spcBef>
            </a:pPr>
            <a:r>
              <a:rPr lang="fr-FR" sz="1200" spc="-5" dirty="0">
                <a:latin typeface="Cambria"/>
                <a:cs typeface="Cambria"/>
              </a:rPr>
              <a:t>Boulevard de Palerme </a:t>
            </a:r>
            <a:endParaRPr sz="1200" dirty="0">
              <a:latin typeface="Cambria"/>
              <a:cs typeface="Cambria"/>
            </a:endParaRPr>
          </a:p>
        </p:txBody>
      </p:sp>
      <p:sp>
        <p:nvSpPr>
          <p:cNvPr id="10" name="Espace réservé du pied de page 9"/>
          <p:cNvSpPr>
            <a:spLocks noGrp="1"/>
          </p:cNvSpPr>
          <p:nvPr>
            <p:ph type="ftr" sz="quarter" idx="5"/>
          </p:nvPr>
        </p:nvSpPr>
        <p:spPr>
          <a:xfrm>
            <a:off x="695959" y="6960437"/>
            <a:ext cx="3279142" cy="256480"/>
          </a:xfrm>
        </p:spPr>
        <p:txBody>
          <a:bodyPr/>
          <a:lstStyle/>
          <a:p>
            <a:pPr marL="12700">
              <a:lnSpc>
                <a:spcPts val="1045"/>
              </a:lnSpc>
            </a:pPr>
            <a:r>
              <a:rPr lang="fr-FR" spc="-10" dirty="0"/>
              <a:t>GUIDE DE ROUTE GRAND PRIX DU PAYS D'AIX - PUYRICARD   Coupe de France N1  18 FEVRIER 2023</a:t>
            </a:r>
            <a:endParaRPr lang="fr-FR" spc="-5" dirty="0"/>
          </a:p>
        </p:txBody>
      </p:sp>
      <p:sp>
        <p:nvSpPr>
          <p:cNvPr id="11" name="Espace réservé du numéro de diapositive 10"/>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7</a:t>
            </a:fld>
            <a:endParaRPr lang="fr-FR" spc="-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2" cstate="print"/>
          <a:stretch>
            <a:fillRect/>
          </a:stretch>
        </p:blipFill>
        <p:spPr>
          <a:xfrm>
            <a:off x="0" y="3092"/>
            <a:ext cx="10693400" cy="7559758"/>
          </a:xfrm>
          <a:prstGeom prst="rect">
            <a:avLst/>
          </a:prstGeom>
        </p:spPr>
      </p:pic>
      <p:pic>
        <p:nvPicPr>
          <p:cNvPr id="10" name="Image 9" descr="puyricard ville arrivee -2.png"/>
          <p:cNvPicPr/>
          <p:nvPr/>
        </p:nvPicPr>
        <p:blipFill>
          <a:blip r:embed="rId3" cstate="print"/>
          <a:stretch>
            <a:fillRect/>
          </a:stretch>
        </p:blipFill>
        <p:spPr>
          <a:xfrm>
            <a:off x="546100" y="1127731"/>
            <a:ext cx="4419600" cy="5168294"/>
          </a:xfrm>
          <a:prstGeom prst="rect">
            <a:avLst/>
          </a:prstGeom>
        </p:spPr>
      </p:pic>
      <p:sp>
        <p:nvSpPr>
          <p:cNvPr id="5121" name="WordArt 1"/>
          <p:cNvSpPr>
            <a:spLocks noChangeArrowheads="1" noChangeShapeType="1" noTextEdit="1"/>
          </p:cNvSpPr>
          <p:nvPr/>
        </p:nvSpPr>
        <p:spPr bwMode="auto">
          <a:xfrm>
            <a:off x="546100" y="6448425"/>
            <a:ext cx="4419600" cy="304800"/>
          </a:xfrm>
          <a:prstGeom prst="rect">
            <a:avLst/>
          </a:prstGeom>
        </p:spPr>
        <p:txBody>
          <a:bodyPr wrap="none" fromWordArt="1">
            <a:prstTxWarp prst="textPlain">
              <a:avLst>
                <a:gd name="adj" fmla="val 50000"/>
              </a:avLst>
            </a:prstTxWarp>
          </a:bodyPr>
          <a:lstStyle/>
          <a:p>
            <a:pPr algn="ctr" rtl="0"/>
            <a:r>
              <a:rPr lang="fr-FR" sz="2400" b="1" i="1" kern="10" spc="0" dirty="0">
                <a:ln w="12700">
                  <a:solidFill>
                    <a:srgbClr val="000000"/>
                  </a:solidFill>
                  <a:round/>
                  <a:headEnd/>
                  <a:tailEnd/>
                </a:ln>
                <a:solidFill>
                  <a:srgbClr val="FF0000"/>
                </a:solidFill>
                <a:effectLst/>
                <a:latin typeface="Harvest"/>
              </a:rPr>
              <a:t>Plan de la Zone d'Arrivée du GP d'Aix - Puyricard </a:t>
            </a:r>
          </a:p>
        </p:txBody>
      </p:sp>
      <p:sp>
        <p:nvSpPr>
          <p:cNvPr id="12" name="Rectangle 11" hidden="1"/>
          <p:cNvSpPr/>
          <p:nvPr/>
        </p:nvSpPr>
        <p:spPr>
          <a:xfrm>
            <a:off x="4711911" y="3596759"/>
            <a:ext cx="1269578" cy="369332"/>
          </a:xfrm>
          <a:prstGeom prst="rect">
            <a:avLst/>
          </a:prstGeom>
        </p:spPr>
        <p:txBody>
          <a:bodyPr wrap="none">
            <a:spAutoFit/>
          </a:bodyPr>
          <a:lstStyle/>
          <a:p>
            <a:r>
              <a:rPr lang="fr-FR" b="1" kern="0" spc="-5" dirty="0">
                <a:solidFill>
                  <a:schemeClr val="bg1"/>
                </a:solidFill>
                <a:latin typeface="Arial" pitchFamily="34" charset="0"/>
                <a:cs typeface="Arial" pitchFamily="34" charset="0"/>
              </a:rPr>
              <a:t>ARRIVEE </a:t>
            </a:r>
            <a:endParaRPr lang="fr-FR" dirty="0"/>
          </a:p>
        </p:txBody>
      </p:sp>
      <p:sp>
        <p:nvSpPr>
          <p:cNvPr id="13" name="object 4"/>
          <p:cNvSpPr txBox="1">
            <a:spLocks/>
          </p:cNvSpPr>
          <p:nvPr/>
        </p:nvSpPr>
        <p:spPr>
          <a:xfrm>
            <a:off x="317500" y="123825"/>
            <a:ext cx="10210800" cy="443070"/>
          </a:xfrm>
          <a:prstGeom prst="rect">
            <a:avLst/>
          </a:prstGeom>
        </p:spPr>
        <p:txBody>
          <a:bodyPr vert="horz" wrap="square" lIns="0" tIns="12065" rIns="0" bIns="0" rtlCol="0" anchor="ctr">
            <a:spAutoFit/>
          </a:bodyPr>
          <a:lstStyle/>
          <a:p>
            <a:pPr marL="4158615" marR="0" lvl="0" indent="0" algn="ctr" defTabSz="914400" eaLnBrk="1" fontAlgn="auto" latinLnBrk="0" hangingPunct="1">
              <a:lnSpc>
                <a:spcPct val="100000"/>
              </a:lnSpc>
              <a:spcBef>
                <a:spcPts val="95"/>
              </a:spcBef>
              <a:spcAft>
                <a:spcPts val="0"/>
              </a:spcAft>
              <a:buClrTx/>
              <a:buSzTx/>
              <a:buFontTx/>
              <a:buNone/>
              <a:tabLst/>
              <a:defRPr/>
            </a:pPr>
            <a:r>
              <a:rPr lang="fr-FR" sz="2800" b="1" kern="0" spc="-5" dirty="0">
                <a:solidFill>
                  <a:schemeClr val="bg1"/>
                </a:solidFill>
                <a:latin typeface="Arial" pitchFamily="34" charset="0"/>
                <a:ea typeface="+mj-ea"/>
                <a:cs typeface="Arial" pitchFamily="34" charset="0"/>
              </a:rPr>
              <a:t>PLAN VILLE DEPART ET ARRIVEE </a:t>
            </a:r>
            <a:endParaRPr kumimoji="0" lang="fr-FR" sz="28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14" name="object 14"/>
          <p:cNvSpPr txBox="1"/>
          <p:nvPr/>
        </p:nvSpPr>
        <p:spPr>
          <a:xfrm>
            <a:off x="5651500" y="1114425"/>
            <a:ext cx="4648200" cy="4869859"/>
          </a:xfrm>
          <a:prstGeom prst="rect">
            <a:avLst/>
          </a:prstGeom>
        </p:spPr>
        <p:txBody>
          <a:bodyPr vert="horz" wrap="square" lIns="0" tIns="12700" rIns="0" bIns="0" rtlCol="0">
            <a:spAutoFit/>
          </a:bodyPr>
          <a:lstStyle/>
          <a:p>
            <a:pPr marL="12700" marR="5080">
              <a:lnSpc>
                <a:spcPct val="112500"/>
              </a:lnSpc>
              <a:spcBef>
                <a:spcPts val="100"/>
              </a:spcBef>
            </a:pPr>
            <a:r>
              <a:rPr lang="fr-FR" sz="1600" b="1" spc="-5" dirty="0">
                <a:solidFill>
                  <a:srgbClr val="FF0000"/>
                </a:solidFill>
                <a:latin typeface="Cambria"/>
                <a:cs typeface="Cambria"/>
              </a:rPr>
              <a:t>Déviation Obligatoire </a:t>
            </a:r>
            <a:r>
              <a:rPr lang="fr-FR" sz="1200" spc="-5" dirty="0">
                <a:latin typeface="Cambria"/>
                <a:cs typeface="Cambria"/>
              </a:rPr>
              <a:t>: pour les  Directeurs Sportifs, et pour tout véhicule ou moto non officiels.</a:t>
            </a:r>
          </a:p>
          <a:p>
            <a:pPr marL="12700" marR="5080">
              <a:lnSpc>
                <a:spcPct val="112500"/>
              </a:lnSpc>
              <a:spcBef>
                <a:spcPts val="100"/>
              </a:spcBef>
            </a:pPr>
            <a:r>
              <a:rPr lang="fr-FR" sz="1200" spc="-5" dirty="0">
                <a:latin typeface="Cambria"/>
                <a:cs typeface="Cambria"/>
              </a:rPr>
              <a:t>Seuls sont autorisés les véhicules de l’organisation, les motos de la Gendarmerie , les véhicules d’ouverture, du médecin, les motos de sécurité et la voiture balai.</a:t>
            </a:r>
          </a:p>
          <a:p>
            <a:pPr marL="12700" marR="5080">
              <a:lnSpc>
                <a:spcPct val="112500"/>
              </a:lnSpc>
              <a:spcBef>
                <a:spcPts val="100"/>
              </a:spcBef>
            </a:pPr>
            <a:endParaRPr lang="fr-FR" sz="1200" spc="-5" dirty="0">
              <a:latin typeface="Cambria"/>
              <a:cs typeface="Cambria"/>
            </a:endParaRPr>
          </a:p>
          <a:p>
            <a:pPr marL="12700" marR="5080" algn="ctr">
              <a:lnSpc>
                <a:spcPct val="112500"/>
              </a:lnSpc>
              <a:spcBef>
                <a:spcPts val="100"/>
              </a:spcBef>
            </a:pPr>
            <a:r>
              <a:rPr lang="fr-FR" sz="1400" b="1" spc="-5" dirty="0">
                <a:solidFill>
                  <a:srgbClr val="FF0000"/>
                </a:solidFill>
                <a:latin typeface="Cambria"/>
                <a:cs typeface="Cambria"/>
              </a:rPr>
              <a:t>Déviation  à  700 m de la ligne à gauche</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r>
              <a:rPr lang="fr-FR" sz="1200" spc="-5" dirty="0">
                <a:latin typeface="Cambria"/>
                <a:cs typeface="Cambria"/>
              </a:rPr>
              <a:t> - Parcours de la Déviation : </a:t>
            </a:r>
          </a:p>
          <a:p>
            <a:pPr marL="12700" marR="5080">
              <a:lnSpc>
                <a:spcPct val="112500"/>
              </a:lnSpc>
              <a:spcBef>
                <a:spcPts val="100"/>
              </a:spcBef>
            </a:pPr>
            <a:r>
              <a:rPr lang="fr-FR" sz="1200" spc="-5" dirty="0">
                <a:latin typeface="Cambria"/>
                <a:cs typeface="Cambria"/>
              </a:rPr>
              <a:t>           -  Rue Colonel Maurice Bellec</a:t>
            </a:r>
          </a:p>
          <a:p>
            <a:pPr marL="12700" marR="5080">
              <a:lnSpc>
                <a:spcPct val="112500"/>
              </a:lnSpc>
              <a:spcBef>
                <a:spcPts val="100"/>
              </a:spcBef>
            </a:pPr>
            <a:r>
              <a:rPr lang="fr-FR" sz="1200" spc="-5" dirty="0">
                <a:latin typeface="Cambria"/>
                <a:cs typeface="Cambria"/>
              </a:rPr>
              <a:t>           -  Avenue de la Touloubre (ATTENTION PRESENCE D’UN FEUX TRICOLORE).</a:t>
            </a:r>
          </a:p>
          <a:p>
            <a:pPr marL="12700" marR="5080">
              <a:lnSpc>
                <a:spcPct val="112500"/>
              </a:lnSpc>
              <a:spcBef>
                <a:spcPts val="100"/>
              </a:spcBef>
            </a:pPr>
            <a:r>
              <a:rPr lang="fr-FR" sz="1200" spc="-5" dirty="0">
                <a:latin typeface="Cambria"/>
                <a:cs typeface="Cambria"/>
              </a:rPr>
              <a:t>           -  Avenue Jean Orsini</a:t>
            </a:r>
          </a:p>
          <a:p>
            <a:pPr marL="12700" marR="5080">
              <a:lnSpc>
                <a:spcPct val="112500"/>
              </a:lnSpc>
              <a:spcBef>
                <a:spcPts val="100"/>
              </a:spcBef>
            </a:pPr>
            <a:r>
              <a:rPr lang="fr-FR" sz="1200" spc="-5" dirty="0">
                <a:latin typeface="Cambria"/>
                <a:cs typeface="Cambria"/>
              </a:rPr>
              <a:t>          -   Pour les Directeurs Sportifs dont les équipes sont stationnées</a:t>
            </a:r>
          </a:p>
          <a:p>
            <a:pPr marL="12700" marR="5080">
              <a:lnSpc>
                <a:spcPct val="112500"/>
              </a:lnSpc>
              <a:spcBef>
                <a:spcPts val="100"/>
              </a:spcBef>
            </a:pPr>
            <a:r>
              <a:rPr lang="fr-FR" sz="1200" spc="-5" dirty="0">
                <a:latin typeface="Cambria"/>
                <a:cs typeface="Cambria"/>
              </a:rPr>
              <a:t>au Gymnase Marcel Cau, aux  feux tricolores  prendre à droite  Avenue Verte Campagne et  Avenue de San Peyres .  Un signaleur sera présent  pour réguler la circulation  entre l’avenue Verte Campagne et  l’avenue de San Peyres .</a:t>
            </a:r>
          </a:p>
          <a:p>
            <a:pPr marL="12700" marR="5080">
              <a:lnSpc>
                <a:spcPct val="112500"/>
              </a:lnSpc>
              <a:spcBef>
                <a:spcPts val="100"/>
              </a:spcBef>
            </a:pPr>
            <a:r>
              <a:rPr lang="fr-FR" sz="1200" spc="-5" dirty="0">
                <a:latin typeface="Cambria"/>
                <a:cs typeface="Cambria"/>
              </a:rPr>
              <a:t>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p:txBody>
      </p:sp>
      <p:pic>
        <p:nvPicPr>
          <p:cNvPr id="15" name="Image 14" descr="ok-1815.jpg"/>
          <p:cNvPicPr>
            <a:picLocks noChangeAspect="1"/>
          </p:cNvPicPr>
          <p:nvPr/>
        </p:nvPicPr>
        <p:blipFill>
          <a:blip r:embed="rId4" cstate="print"/>
          <a:stretch>
            <a:fillRect/>
          </a:stretch>
        </p:blipFill>
        <p:spPr>
          <a:xfrm>
            <a:off x="6413500" y="4772025"/>
            <a:ext cx="3048000" cy="2032000"/>
          </a:xfrm>
          <a:prstGeom prst="rect">
            <a:avLst/>
          </a:prstGeom>
          <a:ln>
            <a:noFill/>
          </a:ln>
          <a:effectLst>
            <a:softEdge rad="112500"/>
          </a:effectLst>
        </p:spPr>
      </p:pic>
      <p:sp>
        <p:nvSpPr>
          <p:cNvPr id="16" name="Espace réservé du pied de page 15"/>
          <p:cNvSpPr>
            <a:spLocks noGrp="1"/>
          </p:cNvSpPr>
          <p:nvPr>
            <p:ph type="ftr" sz="quarter" idx="5"/>
          </p:nvPr>
        </p:nvSpPr>
        <p:spPr>
          <a:xfrm>
            <a:off x="695958" y="6960437"/>
            <a:ext cx="3660141" cy="256480"/>
          </a:xfrm>
        </p:spPr>
        <p:txBody>
          <a:bodyPr/>
          <a:lstStyle/>
          <a:p>
            <a:pPr marL="12700">
              <a:lnSpc>
                <a:spcPts val="1045"/>
              </a:lnSpc>
            </a:pPr>
            <a:r>
              <a:rPr lang="fr-FR" spc="-10" dirty="0"/>
              <a:t>GUIDE DE ROUTE GRAND PRIX DU PAYS D'AIX - PUYRICARD  </a:t>
            </a:r>
          </a:p>
          <a:p>
            <a:pPr marL="12700">
              <a:lnSpc>
                <a:spcPts val="1045"/>
              </a:lnSpc>
            </a:pPr>
            <a:r>
              <a:rPr lang="fr-FR" spc="-10" dirty="0"/>
              <a:t>Coupe de France N1  18 FEVRIER 2023</a:t>
            </a:r>
            <a:endParaRPr lang="fr-FR" spc="-5" dirty="0"/>
          </a:p>
        </p:txBody>
      </p:sp>
      <p:sp>
        <p:nvSpPr>
          <p:cNvPr id="17" name="Espace réservé du numéro de diapositive 16"/>
          <p:cNvSpPr>
            <a:spLocks noGrp="1"/>
          </p:cNvSpPr>
          <p:nvPr>
            <p:ph type="sldNum" sz="quarter" idx="7"/>
          </p:nvPr>
        </p:nvSpPr>
        <p:spPr>
          <a:xfrm>
            <a:off x="8065768" y="7243902"/>
            <a:ext cx="7099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8</a:t>
            </a:fld>
            <a:endParaRPr lang="fr-FR" spc="-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EUILLET COUPE DE FRANCE.png"/>
          <p:cNvPicPr>
            <a:picLocks noChangeAspect="1"/>
          </p:cNvPicPr>
          <p:nvPr/>
        </p:nvPicPr>
        <p:blipFill>
          <a:blip r:embed="rId3" cstate="print"/>
          <a:stretch>
            <a:fillRect/>
          </a:stretch>
        </p:blipFill>
        <p:spPr>
          <a:xfrm>
            <a:off x="0" y="3092"/>
            <a:ext cx="10693400" cy="7559758"/>
          </a:xfrm>
          <a:prstGeom prst="rect">
            <a:avLst/>
          </a:prstGeom>
        </p:spPr>
      </p:pic>
      <p:sp>
        <p:nvSpPr>
          <p:cNvPr id="4" name="object 4"/>
          <p:cNvSpPr txBox="1">
            <a:spLocks/>
          </p:cNvSpPr>
          <p:nvPr/>
        </p:nvSpPr>
        <p:spPr>
          <a:xfrm>
            <a:off x="0" y="105765"/>
            <a:ext cx="10223500" cy="504625"/>
          </a:xfrm>
          <a:prstGeom prst="rect">
            <a:avLst/>
          </a:prstGeom>
        </p:spPr>
        <p:txBody>
          <a:bodyPr vert="horz" wrap="square" lIns="0" tIns="12065" rIns="0" bIns="0" rtlCol="0" anchor="ctr">
            <a:spAutoFit/>
          </a:bodyPr>
          <a:lstStyle/>
          <a:p>
            <a:pPr marL="4158615" marR="0" lvl="0" indent="0" algn="r" defTabSz="914400" eaLnBrk="1" fontAlgn="auto" latinLnBrk="0" hangingPunct="1">
              <a:lnSpc>
                <a:spcPct val="100000"/>
              </a:lnSpc>
              <a:spcBef>
                <a:spcPts val="95"/>
              </a:spcBef>
              <a:spcAft>
                <a:spcPts val="0"/>
              </a:spcAft>
              <a:buClrTx/>
              <a:buSzTx/>
              <a:buFontTx/>
              <a:buNone/>
              <a:tabLst/>
              <a:defRPr/>
            </a:pPr>
            <a:r>
              <a:rPr lang="fr-FR" sz="3200" b="1" kern="0" spc="-5" dirty="0">
                <a:solidFill>
                  <a:schemeClr val="bg1"/>
                </a:solidFill>
                <a:latin typeface="Arial" pitchFamily="34" charset="0"/>
                <a:ea typeface="+mj-ea"/>
                <a:cs typeface="Arial" pitchFamily="34" charset="0"/>
              </a:rPr>
              <a:t>LE PARCOURS </a:t>
            </a:r>
            <a:endParaRPr kumimoji="0" lang="fr-FR" sz="3200" b="1" i="0" u="none" strike="noStrike" kern="0" cap="none" spc="-5" normalizeH="0" baseline="0" noProof="0" dirty="0">
              <a:ln>
                <a:noFill/>
              </a:ln>
              <a:solidFill>
                <a:schemeClr val="bg1"/>
              </a:solidFill>
              <a:effectLst/>
              <a:uLnTx/>
              <a:uFillTx/>
              <a:latin typeface="Arial" pitchFamily="34" charset="0"/>
              <a:ea typeface="+mj-ea"/>
              <a:cs typeface="Arial" pitchFamily="34" charset="0"/>
            </a:endParaRPr>
          </a:p>
        </p:txBody>
      </p:sp>
      <p:sp>
        <p:nvSpPr>
          <p:cNvPr id="8" name="object 14"/>
          <p:cNvSpPr txBox="1"/>
          <p:nvPr/>
        </p:nvSpPr>
        <p:spPr>
          <a:xfrm>
            <a:off x="241300" y="657225"/>
            <a:ext cx="4267200" cy="8251361"/>
          </a:xfrm>
          <a:prstGeom prst="rect">
            <a:avLst/>
          </a:prstGeom>
        </p:spPr>
        <p:txBody>
          <a:bodyPr vert="horz" wrap="square" lIns="0" tIns="12700" rIns="0" bIns="0" rtlCol="0">
            <a:spAutoFit/>
          </a:bodyPr>
          <a:lstStyle/>
          <a:p>
            <a:pPr marL="12700" marR="5080">
              <a:lnSpc>
                <a:spcPct val="112500"/>
              </a:lnSpc>
              <a:spcBef>
                <a:spcPts val="100"/>
              </a:spcBef>
            </a:pPr>
            <a:r>
              <a:rPr lang="fr-FR" sz="1200" dirty="0"/>
              <a:t>Les coureurs devront signer la feuille de départ le</a:t>
            </a:r>
          </a:p>
          <a:p>
            <a:r>
              <a:rPr lang="fr-FR" sz="1200" dirty="0"/>
              <a:t> à partir de </a:t>
            </a:r>
            <a:r>
              <a:rPr lang="fr-FR" sz="1200" b="1" dirty="0"/>
              <a:t>10h00 sur le car podium situé :</a:t>
            </a:r>
          </a:p>
          <a:p>
            <a:endParaRPr lang="fr-FR" sz="1200" b="1" dirty="0"/>
          </a:p>
          <a:p>
            <a:r>
              <a:rPr lang="fr-FR" sz="1200" b="1" dirty="0"/>
              <a:t>Boulevard de la Parlerme </a:t>
            </a:r>
          </a:p>
          <a:p>
            <a:r>
              <a:rPr lang="fr-FR" sz="1200" b="1" dirty="0"/>
              <a:t>13540 Puyricard</a:t>
            </a:r>
          </a:p>
          <a:p>
            <a:endParaRPr lang="fr-FR" sz="1200" b="1" dirty="0"/>
          </a:p>
          <a:p>
            <a:r>
              <a:rPr lang="fr-FR" sz="1200" b="1" dirty="0"/>
              <a:t>Départ  Fictif prévu à : 11h30 </a:t>
            </a:r>
          </a:p>
          <a:p>
            <a:endParaRPr lang="fr-FR" sz="1200" b="1" dirty="0"/>
          </a:p>
          <a:p>
            <a:pPr marL="12700" algn="just">
              <a:lnSpc>
                <a:spcPct val="100000"/>
              </a:lnSpc>
              <a:spcBef>
                <a:spcPts val="95"/>
              </a:spcBef>
            </a:pPr>
            <a:r>
              <a:rPr lang="fr-FR" sz="1600" spc="-5" dirty="0">
                <a:solidFill>
                  <a:srgbClr val="2E5395"/>
                </a:solidFill>
                <a:latin typeface="Cambria"/>
                <a:cs typeface="Cambria"/>
              </a:rPr>
              <a:t>DÉPART</a:t>
            </a:r>
            <a:r>
              <a:rPr lang="fr-FR" sz="1600" spc="-40" dirty="0">
                <a:solidFill>
                  <a:srgbClr val="2E5395"/>
                </a:solidFill>
                <a:latin typeface="Cambria"/>
                <a:cs typeface="Cambria"/>
              </a:rPr>
              <a:t> </a:t>
            </a:r>
            <a:r>
              <a:rPr lang="fr-FR" sz="1600" spc="-5" dirty="0">
                <a:solidFill>
                  <a:srgbClr val="2E5395"/>
                </a:solidFill>
                <a:latin typeface="Cambria"/>
                <a:cs typeface="Cambria"/>
              </a:rPr>
              <a:t>FICTIF</a:t>
            </a:r>
            <a:endParaRPr lang="fr-FR" sz="1600" dirty="0">
              <a:latin typeface="Cambria"/>
              <a:cs typeface="Cambria"/>
            </a:endParaRPr>
          </a:p>
          <a:p>
            <a:r>
              <a:rPr lang="fr-FR" sz="1200" b="1" dirty="0"/>
              <a:t> </a:t>
            </a:r>
            <a:endParaRPr lang="fr-FR" sz="800" dirty="0"/>
          </a:p>
          <a:p>
            <a:r>
              <a:rPr lang="fr-FR" sz="1200" dirty="0"/>
              <a:t>Afin que le cortège des véhicules accompagnants l’épreuve puisse se mettre en place, il y aura un </a:t>
            </a:r>
            <a:r>
              <a:rPr lang="fr-FR" sz="1200" b="1" dirty="0"/>
              <a:t>départ fictif de 3,9 km. </a:t>
            </a:r>
            <a:r>
              <a:rPr lang="fr-FR" sz="1200" dirty="0"/>
              <a:t>À partir de la ligne de Départ-Arrivée</a:t>
            </a:r>
          </a:p>
          <a:p>
            <a:endParaRPr lang="fr-FR" sz="1200" b="1" dirty="0"/>
          </a:p>
          <a:p>
            <a:r>
              <a:rPr lang="fr-FR" sz="1200" b="1" dirty="0"/>
              <a:t>Le parcours Fictif empruntera le parcours suivant :</a:t>
            </a:r>
            <a:endParaRPr lang="fr-FR" sz="1200" dirty="0"/>
          </a:p>
          <a:p>
            <a:r>
              <a:rPr lang="fr-FR" sz="1200" dirty="0"/>
              <a:t>                       -  Bd de Palerme </a:t>
            </a:r>
          </a:p>
          <a:p>
            <a:r>
              <a:rPr lang="fr-FR" sz="1200" dirty="0"/>
              <a:t>                       -  Avenue de la Rostolanne (D14b)</a:t>
            </a:r>
          </a:p>
          <a:p>
            <a:r>
              <a:rPr lang="fr-FR" sz="1200" dirty="0"/>
              <a:t>                       -  Route de Puy Ste Réparade (D14)</a:t>
            </a:r>
          </a:p>
          <a:p>
            <a:r>
              <a:rPr lang="fr-FR" sz="1200" dirty="0"/>
              <a:t>                       -  Rond Point du Village du Soleil (D14)</a:t>
            </a:r>
          </a:p>
          <a:p>
            <a:r>
              <a:rPr lang="fr-FR" sz="1200" dirty="0"/>
              <a:t>                        - Route de Beaulieu (D14)</a:t>
            </a:r>
          </a:p>
          <a:p>
            <a:r>
              <a:rPr lang="fr-FR" sz="1200" dirty="0"/>
              <a:t>Le Départ Réel  sera donné à l’intersection de La D14 et de la D14c au Km 0.</a:t>
            </a:r>
          </a:p>
          <a:p>
            <a:endParaRPr lang="fr-FR" sz="1200" dirty="0"/>
          </a:p>
          <a:p>
            <a:r>
              <a:rPr lang="fr-FR" sz="1200" dirty="0"/>
              <a:t>    Le Parcours comprends  :</a:t>
            </a:r>
          </a:p>
          <a:p>
            <a:r>
              <a:rPr lang="fr-FR" sz="1200" b="1" dirty="0"/>
              <a:t>                            -   6 tours de 22 km </a:t>
            </a:r>
            <a:r>
              <a:rPr lang="fr-FR" sz="1200" dirty="0"/>
              <a:t>, </a:t>
            </a:r>
          </a:p>
          <a:p>
            <a:r>
              <a:rPr lang="fr-FR" sz="1200" b="1" dirty="0"/>
              <a:t>                            -   </a:t>
            </a:r>
            <a:r>
              <a:rPr lang="fr-FR" sz="1200" dirty="0"/>
              <a:t>un circuit final de </a:t>
            </a:r>
            <a:r>
              <a:rPr lang="fr-FR" sz="1200" b="1" dirty="0"/>
              <a:t>de 6 km</a:t>
            </a:r>
          </a:p>
          <a:p>
            <a:r>
              <a:rPr lang="fr-FR" sz="1200" b="1" dirty="0"/>
              <a:t>                            -   </a:t>
            </a:r>
            <a:r>
              <a:rPr lang="fr-FR" sz="1200" dirty="0"/>
              <a:t>pour un total de </a:t>
            </a:r>
            <a:r>
              <a:rPr lang="fr-FR" sz="1200" b="1" dirty="0"/>
              <a:t>138  km.</a:t>
            </a:r>
          </a:p>
          <a:p>
            <a:endParaRPr lang="fr-FR" sz="1200" b="1" dirty="0"/>
          </a:p>
          <a:p>
            <a:r>
              <a:rPr lang="fr-FR" sz="1200" b="1" dirty="0">
                <a:solidFill>
                  <a:srgbClr val="00B050"/>
                </a:solidFill>
              </a:rPr>
              <a:t>Zone Verte – Délestage des Déchets entre  le Km 26 et le Km 28 , à chaque passage .</a:t>
            </a:r>
            <a:endParaRPr lang="fr-FR" sz="1200" b="1" dirty="0"/>
          </a:p>
          <a:p>
            <a:r>
              <a:rPr lang="fr-FR" sz="1400" b="1" dirty="0">
                <a:solidFill>
                  <a:srgbClr val="FF0000"/>
                </a:solidFill>
              </a:rPr>
              <a:t>ATTENTION :</a:t>
            </a:r>
          </a:p>
          <a:p>
            <a:r>
              <a:rPr lang="fr-FR" sz="1270" b="1" dirty="0">
                <a:solidFill>
                  <a:srgbClr val="FF0000"/>
                </a:solidFill>
              </a:rPr>
              <a:t>Les coureurs à plus de 10 MINUTES à l’amorce du dernier tour, DEVRONT rejoindre la ligne d’arrivée. Ils seront mis hors course</a:t>
            </a:r>
          </a:p>
          <a:p>
            <a:endParaRPr lang="fr-FR" sz="1200" b="1" dirty="0"/>
          </a:p>
          <a:p>
            <a:endParaRPr lang="fr-FR" sz="1200" dirty="0"/>
          </a:p>
          <a:p>
            <a:endParaRPr lang="fr-FR" sz="1200" dirty="0"/>
          </a:p>
          <a:p>
            <a:endParaRPr lang="fr-FR" sz="1200" dirty="0"/>
          </a:p>
          <a:p>
            <a:r>
              <a:rPr lang="fr-FR" sz="1200" dirty="0"/>
              <a:t>                        -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r>
              <a:rPr lang="fr-FR" sz="1200" spc="-5" dirty="0">
                <a:latin typeface="Cambria"/>
                <a:cs typeface="Cambria"/>
              </a:rPr>
              <a:t> - </a:t>
            </a:r>
          </a:p>
          <a:p>
            <a:pPr marL="12700" marR="5080">
              <a:lnSpc>
                <a:spcPct val="112500"/>
              </a:lnSpc>
              <a:spcBef>
                <a:spcPts val="100"/>
              </a:spcBef>
            </a:pPr>
            <a:endParaRPr lang="fr-FR" sz="1200" spc="-5" dirty="0">
              <a:latin typeface="Cambria"/>
              <a:cs typeface="Cambria"/>
            </a:endParaRPr>
          </a:p>
          <a:p>
            <a:pPr marL="12700" marR="5080">
              <a:lnSpc>
                <a:spcPct val="112500"/>
              </a:lnSpc>
              <a:spcBef>
                <a:spcPts val="100"/>
              </a:spcBef>
            </a:pPr>
            <a:endParaRPr lang="fr-FR" sz="1200" spc="-5" dirty="0">
              <a:latin typeface="Cambria"/>
              <a:cs typeface="Cambria"/>
            </a:endParaRPr>
          </a:p>
        </p:txBody>
      </p:sp>
      <p:sp>
        <p:nvSpPr>
          <p:cNvPr id="12" name="Espace réservé du pied de page 11"/>
          <p:cNvSpPr>
            <a:spLocks noGrp="1"/>
          </p:cNvSpPr>
          <p:nvPr>
            <p:ph type="ftr" sz="quarter" idx="5"/>
          </p:nvPr>
        </p:nvSpPr>
        <p:spPr>
          <a:xfrm>
            <a:off x="698500" y="6981825"/>
            <a:ext cx="3276600" cy="256480"/>
          </a:xfrm>
        </p:spPr>
        <p:txBody>
          <a:bodyPr/>
          <a:lstStyle/>
          <a:p>
            <a:pPr marL="12700">
              <a:lnSpc>
                <a:spcPts val="1045"/>
              </a:lnSpc>
            </a:pPr>
            <a:r>
              <a:rPr lang="fr-FR" spc="-10" dirty="0"/>
              <a:t>GUIDE DE ROUTE GRAND PRIX DU PAYS D'AIX - PUYRICARD   Coupe de France N1  18 FEVRIER 2023</a:t>
            </a:r>
            <a:endParaRPr lang="fr-FR" spc="-5" dirty="0"/>
          </a:p>
        </p:txBody>
      </p:sp>
      <p:pic>
        <p:nvPicPr>
          <p:cNvPr id="10" name="Image 9" descr="PUYRICARD CIRCUIT3v3.png"/>
          <p:cNvPicPr>
            <a:picLocks noChangeAspect="1"/>
          </p:cNvPicPr>
          <p:nvPr/>
        </p:nvPicPr>
        <p:blipFill>
          <a:blip r:embed="rId4" cstate="print"/>
          <a:stretch>
            <a:fillRect/>
          </a:stretch>
        </p:blipFill>
        <p:spPr>
          <a:xfrm>
            <a:off x="5194300" y="657226"/>
            <a:ext cx="5181600" cy="6250176"/>
          </a:xfrm>
          <a:prstGeom prst="rect">
            <a:avLst/>
          </a:prstGeom>
        </p:spPr>
      </p:pic>
      <p:sp>
        <p:nvSpPr>
          <p:cNvPr id="11" name="Espace réservé du numéro de diapositive 10"/>
          <p:cNvSpPr>
            <a:spLocks noGrp="1"/>
          </p:cNvSpPr>
          <p:nvPr>
            <p:ph type="sldNum" sz="quarter" idx="7"/>
          </p:nvPr>
        </p:nvSpPr>
        <p:spPr>
          <a:xfrm>
            <a:off x="8065768" y="7243902"/>
            <a:ext cx="557531" cy="203834"/>
          </a:xfrm>
        </p:spPr>
        <p:txBody>
          <a:bodyPr/>
          <a:lstStyle/>
          <a:p>
            <a:pPr marL="12700">
              <a:lnSpc>
                <a:spcPct val="100000"/>
              </a:lnSpc>
              <a:spcBef>
                <a:spcPts val="254"/>
              </a:spcBef>
            </a:pPr>
            <a:r>
              <a:rPr lang="fr-FR" spc="-10" dirty="0"/>
              <a:t>Page </a:t>
            </a:r>
            <a:r>
              <a:rPr lang="fr-FR" spc="-5" dirty="0"/>
              <a:t>|</a:t>
            </a:r>
            <a:r>
              <a:rPr lang="fr-FR" spc="-60" dirty="0"/>
              <a:t> </a:t>
            </a:r>
            <a:fld id="{81D60167-4931-47E6-BA6A-407CBD079E47}" type="slidenum">
              <a:rPr lang="fr-FR" spc="-5" smtClean="0"/>
              <a:pPr marL="12700">
                <a:lnSpc>
                  <a:spcPct val="100000"/>
                </a:lnSpc>
                <a:spcBef>
                  <a:spcPts val="254"/>
                </a:spcBef>
              </a:pPr>
              <a:t>9</a:t>
            </a:fld>
            <a:endParaRPr lang="fr-FR" spc="-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1555</TotalTime>
  <Words>3033</Words>
  <Application>Microsoft Office PowerPoint</Application>
  <PresentationFormat>Personnalisé</PresentationFormat>
  <Paragraphs>423</Paragraphs>
  <Slides>19</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Arial</vt:lpstr>
      <vt:lpstr>Calibri</vt:lpstr>
      <vt:lpstr>Cambria</vt:lpstr>
      <vt:lpstr>Carlito</vt:lpstr>
      <vt:lpstr>Harvest</vt:lpstr>
      <vt:lpstr>Times New Roman</vt:lpstr>
      <vt:lpstr>Webdings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Bertrand BEAUGENDRE</dc:creator>
  <cp:lastModifiedBy>Patrick Chiaroni</cp:lastModifiedBy>
  <cp:revision>163</cp:revision>
  <cp:lastPrinted>2021-12-29T07:50:21Z</cp:lastPrinted>
  <dcterms:created xsi:type="dcterms:W3CDTF">2021-12-02T23:08:34Z</dcterms:created>
  <dcterms:modified xsi:type="dcterms:W3CDTF">2023-02-06T14:08:36Z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2021-08-01T00:00:00Z</vt:filetime>
  </property>
  <property fmtid="{D5CDD505-2E9C-101B-9397-08002B2CF9AE}" pid="3" name="Creator">
    <vt:lpwstr>Microsoft® Word 2019</vt:lpwstr>
  </property>
  <property fmtid="{D5CDD505-2E9C-101B-9397-08002B2CF9AE}" pid="4" name="LastSaved">
    <vt:filetime>2021-12-02T00:00:00Z</vt:filetime>
  </property>
</Properties>
</file>